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262" r:id="rId5"/>
    <p:sldId id="269" r:id="rId6"/>
    <p:sldId id="263" r:id="rId7"/>
    <p:sldId id="270" r:id="rId8"/>
    <p:sldId id="268" r:id="rId9"/>
    <p:sldId id="264" r:id="rId10"/>
    <p:sldId id="271" r:id="rId11"/>
    <p:sldId id="265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2" y="692696"/>
            <a:ext cx="9112438" cy="710952"/>
          </a:xfrm>
        </p:spPr>
        <p:txBody>
          <a:bodyPr/>
          <a:lstStyle>
            <a:lvl1pPr>
              <a:tabLst/>
              <a:defRPr cap="all" baseline="0">
                <a:ln w="1905"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8800"/>
            <a:ext cx="8218488" cy="4752528"/>
          </a:xfrm>
          <a:ln>
            <a:noFill/>
          </a:ln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lang="en-US" sz="2400" b="0" spc="50" dirty="0" smtClean="0">
                <a:ln w="11430"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sz="2000" b="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‴"/>
              <a:defRPr sz="1600">
                <a:solidFill>
                  <a:srgbClr val="0070C0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05830" y="6567155"/>
            <a:ext cx="402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0D6956B-625E-46A7-8025-1C33792F06AF}" type="slidenum">
              <a:rPr lang="pt-PT" sz="1000" b="1" smtClean="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 sz="1000" b="1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81528" y="6589861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4" descr="http://europa.eu/about-eu/basic-information/symbols/images/flag_yellow_low.jp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04664"/>
            <a:ext cx="4675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07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859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1444" y="1484784"/>
            <a:ext cx="5486400" cy="3170783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1308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329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0" y="700840"/>
            <a:ext cx="6898954" cy="711936"/>
          </a:xfrm>
        </p:spPr>
        <p:txBody>
          <a:bodyPr/>
          <a:lstStyle>
            <a:lvl1pPr>
              <a:defRPr cap="all" baseline="0">
                <a:solidFill>
                  <a:srgbClr val="0070C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8488" cy="4637088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pic>
        <p:nvPicPr>
          <p:cNvPr id="4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74638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00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65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62" y="701824"/>
            <a:ext cx="9112438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184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01" y="72008"/>
            <a:ext cx="7321811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Přímá spojovací čára 14"/>
          <p:cNvCxnSpPr/>
          <p:nvPr/>
        </p:nvCxnSpPr>
        <p:spPr>
          <a:xfrm>
            <a:off x="1403648" y="692696"/>
            <a:ext cx="770485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35496" y="1412776"/>
            <a:ext cx="770485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683568" y="6525344"/>
            <a:ext cx="842493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all" spc="0" baseline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021288"/>
            <a:ext cx="8993027" cy="82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1988642"/>
            <a:ext cx="8892480" cy="8223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Building up the training centre</a:t>
            </a:r>
            <a:r>
              <a:rPr lang="cs-CZ" sz="3200" dirty="0" smtClean="0"/>
              <a:t>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Czech</a:t>
            </a:r>
            <a:r>
              <a:rPr lang="cs-CZ" sz="3200" dirty="0" smtClean="0"/>
              <a:t> </a:t>
            </a:r>
            <a:r>
              <a:rPr lang="cs-CZ" sz="3200" dirty="0" err="1" smtClean="0"/>
              <a:t>Republic</a:t>
            </a:r>
            <a:endParaRPr lang="en-GB" sz="3200" dirty="0" smtClean="0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1907704" y="1700808"/>
            <a:ext cx="518457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23528" y="3140968"/>
            <a:ext cx="7992888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SEVEn + náz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22972"/>
            <a:ext cx="6120680" cy="866268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4627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TRAIN-TO-NZEB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F81BD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 BKHs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1800" y="3429000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alibri" pitchFamily="34" charset="0"/>
              </a:rPr>
              <a:t>Jiří Karásek</a:t>
            </a:r>
          </a:p>
          <a:p>
            <a:pPr algn="ctr"/>
            <a:r>
              <a:rPr lang="en-GB" dirty="0" err="1" smtClean="0">
                <a:latin typeface="Calibri" pitchFamily="34" charset="0"/>
              </a:rPr>
              <a:t>SEVEn</a:t>
            </a:r>
            <a:r>
              <a:rPr lang="en-GB" dirty="0" smtClean="0">
                <a:latin typeface="Calibri" pitchFamily="34" charset="0"/>
              </a:rPr>
              <a:t>, The Energy Efficiency </a:t>
            </a:r>
            <a:r>
              <a:rPr lang="en-GB" dirty="0" err="1" smtClean="0">
                <a:latin typeface="Calibri" pitchFamily="34" charset="0"/>
              </a:rPr>
              <a:t>Center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1" name="Picture 1" descr="C:\Documents and Settings\User\Desktop\The BKHs\Logo\Logo_traintoNZEB_f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europa.eu/about-eu/basic-information/symbols/images/flag_yellow_lo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404664"/>
            <a:ext cx="4675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1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of trainers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r>
              <a:rPr lang="cs-CZ" dirty="0" smtClean="0"/>
              <a:t>Zahájení červen, ve spolupráci s projektem </a:t>
            </a:r>
            <a:r>
              <a:rPr lang="cs-CZ" dirty="0" err="1" smtClean="0"/>
              <a:t>i</a:t>
            </a:r>
            <a:r>
              <a:rPr lang="cs-CZ" dirty="0" err="1" smtClean="0"/>
              <a:t>ngREes</a:t>
            </a:r>
            <a:endParaRPr lang="cs-CZ" dirty="0" smtClean="0"/>
          </a:p>
          <a:p>
            <a:r>
              <a:rPr lang="cs-CZ" dirty="0" smtClean="0"/>
              <a:t>Tvorba seznamu školitelů, spolupráce se školiteli</a:t>
            </a:r>
          </a:p>
          <a:p>
            <a:pPr lvl="1"/>
            <a:r>
              <a:rPr lang="cs-CZ" sz="1800" dirty="0" smtClean="0"/>
              <a:t>Zlepšování kvality výuky</a:t>
            </a:r>
          </a:p>
          <a:p>
            <a:pPr lvl="1"/>
            <a:r>
              <a:rPr lang="cs-CZ" sz="1800" dirty="0" smtClean="0"/>
              <a:t>Návrh modelů</a:t>
            </a:r>
          </a:p>
          <a:p>
            <a:pPr lvl="1"/>
            <a:r>
              <a:rPr lang="cs-CZ" sz="1800" dirty="0" smtClean="0"/>
              <a:t>Studijní programy</a:t>
            </a:r>
          </a:p>
          <a:p>
            <a:pPr lvl="1"/>
            <a:r>
              <a:rPr lang="cs-CZ" sz="1800" dirty="0" smtClean="0"/>
              <a:t>Zkoušení</a:t>
            </a:r>
          </a:p>
          <a:p>
            <a:pPr lvl="1"/>
            <a:r>
              <a:rPr lang="cs-CZ" sz="1800" dirty="0" smtClean="0"/>
              <a:t>Certifikace</a:t>
            </a:r>
          </a:p>
          <a:p>
            <a:pPr lvl="1"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Školení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000" b="1" dirty="0" smtClean="0"/>
              <a:t>Kurzy ve třídách</a:t>
            </a:r>
            <a:r>
              <a:rPr lang="en-US" sz="2000" dirty="0" smtClean="0"/>
              <a:t>– </a:t>
            </a:r>
            <a:r>
              <a:rPr lang="cs-CZ" sz="2000" dirty="0" smtClean="0"/>
              <a:t>0,5 -</a:t>
            </a:r>
            <a:r>
              <a:rPr lang="en-US" sz="2000" dirty="0" smtClean="0"/>
              <a:t>1 </a:t>
            </a:r>
            <a:r>
              <a:rPr lang="cs-CZ" sz="2000" dirty="0" smtClean="0"/>
              <a:t>den ve třídě teoretické znalosti</a:t>
            </a:r>
            <a:endParaRPr lang="en-US" sz="1400" dirty="0"/>
          </a:p>
          <a:p>
            <a:pPr lvl="0">
              <a:lnSpc>
                <a:spcPct val="100000"/>
              </a:lnSpc>
            </a:pPr>
            <a:r>
              <a:rPr lang="cs-CZ" sz="2000" b="1" dirty="0" smtClean="0"/>
              <a:t>Praktická cvičení </a:t>
            </a:r>
            <a:r>
              <a:rPr lang="en-US" sz="2000" dirty="0" smtClean="0"/>
              <a:t>– </a:t>
            </a:r>
            <a:r>
              <a:rPr lang="cs-CZ" sz="2000" dirty="0" smtClean="0"/>
              <a:t>0,5- </a:t>
            </a:r>
            <a:r>
              <a:rPr lang="en-US" sz="2000" dirty="0" smtClean="0"/>
              <a:t>1 </a:t>
            </a:r>
            <a:r>
              <a:rPr lang="cs-CZ" sz="2000" dirty="0" smtClean="0"/>
              <a:t>u modelů</a:t>
            </a:r>
            <a:r>
              <a:rPr lang="en-US" sz="2000" dirty="0" smtClean="0"/>
              <a:t>, </a:t>
            </a:r>
            <a:r>
              <a:rPr lang="cs-CZ" sz="2000" dirty="0" smtClean="0"/>
              <a:t>demonstračních a zkušebních</a:t>
            </a:r>
          </a:p>
          <a:p>
            <a:pPr lvl="0">
              <a:lnSpc>
                <a:spcPct val="100000"/>
              </a:lnSpc>
            </a:pPr>
            <a:r>
              <a:rPr lang="cs-CZ" sz="2000" b="1" dirty="0" smtClean="0"/>
              <a:t>E-</a:t>
            </a:r>
            <a:r>
              <a:rPr lang="cs-CZ" sz="2000" b="1" dirty="0" err="1" smtClean="0"/>
              <a:t>learning</a:t>
            </a:r>
            <a:r>
              <a:rPr lang="cs-CZ" sz="2000" b="1" dirty="0" smtClean="0"/>
              <a:t>, </a:t>
            </a:r>
            <a:r>
              <a:rPr lang="cs-CZ" sz="2000" dirty="0"/>
              <a:t>založený </a:t>
            </a:r>
            <a:r>
              <a:rPr lang="cs-CZ" sz="2000" dirty="0" smtClean="0"/>
              <a:t>stávajících programech</a:t>
            </a:r>
          </a:p>
          <a:p>
            <a:pPr lvl="0">
              <a:lnSpc>
                <a:spcPct val="100000"/>
              </a:lnSpc>
            </a:pPr>
            <a:r>
              <a:rPr lang="cs-CZ" sz="2000" b="1" dirty="0"/>
              <a:t>Studijní </a:t>
            </a:r>
            <a:r>
              <a:rPr lang="cs-CZ" sz="2000" b="1" dirty="0" smtClean="0"/>
              <a:t>materiály, </a:t>
            </a:r>
            <a:r>
              <a:rPr lang="cs-CZ" sz="2000" dirty="0"/>
              <a:t>pro studenty a školitele</a:t>
            </a:r>
            <a:endParaRPr lang="en-GB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 descr="42b395f2-ef03-43d3-a8d5-bed06394ebfekur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8768" y="4013032"/>
            <a:ext cx="4233672" cy="236829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148064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</a:rPr>
              <a:t>nZEB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Poradenské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r>
              <a:rPr lang="cs-CZ" sz="2000" dirty="0" smtClean="0"/>
              <a:t>Prováděno v rámci aktivit </a:t>
            </a:r>
            <a:r>
              <a:rPr lang="cs-CZ" sz="2000" dirty="0" err="1" smtClean="0"/>
              <a:t>SEVEn</a:t>
            </a:r>
            <a:endParaRPr lang="cs-CZ" sz="2000" dirty="0" smtClean="0"/>
          </a:p>
          <a:p>
            <a:r>
              <a:rPr lang="cs-CZ" sz="2000" b="1" dirty="0"/>
              <a:t>Energetická konzultační a informační střediska</a:t>
            </a:r>
            <a:r>
              <a:rPr lang="cs-CZ" sz="2000" dirty="0"/>
              <a:t> - </a:t>
            </a:r>
            <a:r>
              <a:rPr lang="cs-CZ" sz="2000" b="1" dirty="0"/>
              <a:t>EKIS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961" t="29920" r="64919" b="45720"/>
          <a:stretch>
            <a:fillRect/>
          </a:stretch>
        </p:blipFill>
        <p:spPr bwMode="auto">
          <a:xfrm>
            <a:off x="683568" y="3212976"/>
            <a:ext cx="46085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115616" y="4662462"/>
            <a:ext cx="710019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2400" b="1" i="0" u="none" strike="noStrike" kern="0" cap="none" spc="0" normalizeH="0" baseline="0" noProof="0" dirty="0" smtClean="0">
                <a:ln w="1905"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cs-CZ" sz="2400" b="1" i="0" u="none" strike="noStrike" kern="0" cap="none" spc="0" normalizeH="0" baseline="0" noProof="0" dirty="0" smtClean="0">
                <a:ln w="1905"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cs-CZ" sz="2400" kern="0" dirty="0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Jiří Karásek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kern="0" dirty="0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jiri.karasek@svn.cz</a:t>
            </a:r>
            <a:endParaRPr lang="en-US" sz="2400" kern="0" dirty="0">
              <a:ln w="1905">
                <a:noFill/>
              </a:ln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99792" y="4005064"/>
            <a:ext cx="4204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kern="0" dirty="0" smtClean="0">
                <a:ln w="1905">
                  <a:noFill/>
                </a:ln>
                <a:latin typeface="Calibri" pitchFamily="34" charset="0"/>
              </a:rPr>
              <a:t>Děkuji za Vaši pozornost.</a:t>
            </a:r>
            <a:endParaRPr lang="en-GB" sz="3000" dirty="0">
              <a:latin typeface="Calibri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294967295"/>
          </p:nvPr>
        </p:nvSpPr>
        <p:spPr>
          <a:xfrm>
            <a:off x="7981528" y="6589861"/>
            <a:ext cx="1162472" cy="268139"/>
          </a:xfrm>
          <a:prstGeom prst="rect">
            <a:avLst/>
          </a:prstGeom>
        </p:spPr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Obrázek 7" descr="SEVEn + náz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3312368" cy="468804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C:\Documents and Settings\User\Desktop\The BKHs\Logo\Logo_traintoNZEB_f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dtocz.cz/img/texty/pronajem/small/v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3251770" cy="2167847"/>
          </a:xfrm>
          <a:prstGeom prst="rect">
            <a:avLst/>
          </a:prstGeom>
          <a:noFill/>
        </p:spPr>
      </p:pic>
      <p:pic>
        <p:nvPicPr>
          <p:cNvPr id="15" name="Picture 4" descr="http://europa.eu/about-eu/basic-information/symbols/images/flag_yellow_lo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404664"/>
            <a:ext cx="4675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Dosavadní aktivity při rozvoji </a:t>
            </a:r>
            <a:r>
              <a:rPr lang="cs-CZ" dirty="0" smtClean="0"/>
              <a:t>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r>
              <a:rPr lang="cs-CZ" sz="2000" dirty="0" smtClean="0"/>
              <a:t>Marketingový průzkum</a:t>
            </a:r>
          </a:p>
          <a:p>
            <a:r>
              <a:rPr lang="cs-CZ" sz="2000" dirty="0"/>
              <a:t>Business </a:t>
            </a:r>
            <a:r>
              <a:rPr lang="cs-CZ" sz="2000" dirty="0" smtClean="0"/>
              <a:t>plán </a:t>
            </a:r>
            <a:r>
              <a:rPr lang="cs-CZ" sz="2000" dirty="0" smtClean="0"/>
              <a:t>centra</a:t>
            </a:r>
          </a:p>
          <a:p>
            <a:endParaRPr lang="cs-CZ" sz="2000" dirty="0" smtClean="0"/>
          </a:p>
          <a:p>
            <a:r>
              <a:rPr lang="cs-CZ" sz="2000" dirty="0" smtClean="0"/>
              <a:t>Programy vzdělávání</a:t>
            </a:r>
          </a:p>
          <a:p>
            <a:r>
              <a:rPr lang="cs-CZ" sz="2000" dirty="0" smtClean="0"/>
              <a:t>Tvorba modelů a praktické ukázky</a:t>
            </a:r>
          </a:p>
          <a:p>
            <a:r>
              <a:rPr lang="cs-CZ" sz="2000" dirty="0" err="1" smtClean="0"/>
              <a:t>Training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trainers</a:t>
            </a:r>
            <a:endParaRPr lang="cs-CZ" sz="2000" dirty="0" smtClean="0"/>
          </a:p>
          <a:p>
            <a:r>
              <a:rPr lang="cs-CZ" sz="2000" dirty="0" smtClean="0"/>
              <a:t>Školení osob</a:t>
            </a:r>
          </a:p>
          <a:p>
            <a:r>
              <a:rPr lang="cs-CZ" sz="2000" dirty="0" smtClean="0"/>
              <a:t>Poradenské centrum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53" y="1556792"/>
            <a:ext cx="3094547" cy="41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plán centra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3960440" cy="4752528"/>
          </a:xfrm>
        </p:spPr>
        <p:txBody>
          <a:bodyPr/>
          <a:lstStyle/>
          <a:p>
            <a:r>
              <a:rPr lang="cs-CZ" sz="2000" dirty="0"/>
              <a:t>SWOT Analýza	</a:t>
            </a:r>
          </a:p>
          <a:p>
            <a:r>
              <a:rPr lang="cs-CZ" sz="2000" dirty="0"/>
              <a:t>Posouzení rizik	</a:t>
            </a:r>
          </a:p>
          <a:p>
            <a:r>
              <a:rPr lang="cs-CZ" sz="2000" dirty="0"/>
              <a:t>Marketingová analýza</a:t>
            </a:r>
          </a:p>
          <a:p>
            <a:r>
              <a:rPr lang="cs-CZ" sz="2000" dirty="0"/>
              <a:t>Marketingová strategie</a:t>
            </a:r>
          </a:p>
          <a:p>
            <a:r>
              <a:rPr lang="cs-CZ" sz="2000" dirty="0"/>
              <a:t>Analýza 5P: produkt, cena, místo, propagace a lidé</a:t>
            </a:r>
          </a:p>
          <a:p>
            <a:r>
              <a:rPr lang="cs-CZ" sz="2000" dirty="0"/>
              <a:t>Organizace a řízení</a:t>
            </a:r>
          </a:p>
          <a:p>
            <a:r>
              <a:rPr lang="cs-CZ" sz="2000" dirty="0"/>
              <a:t>Produkty a služby</a:t>
            </a:r>
          </a:p>
          <a:p>
            <a:r>
              <a:rPr lang="cs-CZ" sz="2000" dirty="0"/>
              <a:t>Náklady a </a:t>
            </a:r>
            <a:r>
              <a:rPr lang="cs-CZ" sz="2000" dirty="0" smtClean="0"/>
              <a:t>finance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iss_3222_02140-1.jpg"/>
          <p:cNvPicPr>
            <a:picLocks noChangeAspect="1"/>
          </p:cNvPicPr>
          <p:nvPr/>
        </p:nvPicPr>
        <p:blipFill>
          <a:blip r:embed="rId2" cstate="print"/>
          <a:srcRect t="11812"/>
          <a:stretch>
            <a:fillRect/>
          </a:stretch>
        </p:blipFill>
        <p:spPr>
          <a:xfrm>
            <a:off x="4283968" y="2003648"/>
            <a:ext cx="4876800" cy="3225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352928" cy="4752528"/>
          </a:xfrm>
        </p:spPr>
        <p:txBody>
          <a:bodyPr/>
          <a:lstStyle/>
          <a:p>
            <a:r>
              <a:rPr lang="cs-CZ" sz="2000" b="1" u="sng" dirty="0"/>
              <a:t>Projekt </a:t>
            </a:r>
            <a:r>
              <a:rPr lang="cs-CZ" sz="2000" b="1" u="sng" dirty="0" smtClean="0"/>
              <a:t>IDES-EDU </a:t>
            </a:r>
            <a:r>
              <a:rPr lang="cs-CZ" sz="2000" dirty="0" smtClean="0"/>
              <a:t>Jedná </a:t>
            </a:r>
            <a:r>
              <a:rPr lang="cs-CZ" sz="2000" dirty="0"/>
              <a:t>se o 5 - 6 kurzů po cca 8 přednáškách, tedy </a:t>
            </a:r>
            <a:r>
              <a:rPr lang="cs-CZ" sz="2000" dirty="0" smtClean="0"/>
              <a:t>cca </a:t>
            </a:r>
            <a:r>
              <a:rPr lang="cs-CZ" sz="2000" dirty="0"/>
              <a:t>6 * cca 150-200 </a:t>
            </a:r>
            <a:r>
              <a:rPr lang="cs-CZ" sz="2000" dirty="0" err="1" smtClean="0"/>
              <a:t>slidů</a:t>
            </a:r>
            <a:endParaRPr lang="cs-CZ" sz="2000" dirty="0"/>
          </a:p>
          <a:p>
            <a:r>
              <a:rPr lang="cs-CZ" sz="2000" b="1" dirty="0"/>
              <a:t>Lecture A1 </a:t>
            </a:r>
            <a:endParaRPr lang="cs-CZ" sz="2000" b="1" dirty="0" smtClean="0"/>
          </a:p>
          <a:p>
            <a:endParaRPr lang="cs-CZ" sz="2000" b="1" dirty="0"/>
          </a:p>
          <a:p>
            <a:pPr>
              <a:buNone/>
            </a:pPr>
            <a:endParaRPr lang="cs-CZ" sz="2000" b="1" dirty="0"/>
          </a:p>
          <a:p>
            <a:endParaRPr lang="cs-CZ" sz="1200" b="1" dirty="0" smtClean="0"/>
          </a:p>
          <a:p>
            <a:r>
              <a:rPr lang="cs-CZ" sz="2000" b="1" dirty="0" smtClean="0"/>
              <a:t>BIG </a:t>
            </a:r>
            <a:r>
              <a:rPr lang="cs-CZ" sz="2000" b="1" dirty="0"/>
              <a:t>LECTURE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655138" cy="12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84" y="4900581"/>
            <a:ext cx="2517116" cy="15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4355976" y="2636912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Lecture</a:t>
            </a:r>
            <a:r>
              <a:rPr lang="cs-CZ" b="1" dirty="0" smtClean="0"/>
              <a:t> B</a:t>
            </a:r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96952"/>
            <a:ext cx="2292829" cy="153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2684" y="4941168"/>
            <a:ext cx="4233772" cy="14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4427984" y="458112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Lecture</a:t>
            </a:r>
            <a:r>
              <a:rPr lang="cs-CZ" b="1" dirty="0" smtClean="0"/>
              <a:t> C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pPr>
              <a:buNone/>
            </a:pPr>
            <a:r>
              <a:rPr lang="cs-CZ" b="1" u="sng" dirty="0" smtClean="0"/>
              <a:t>Projekt </a:t>
            </a:r>
            <a:r>
              <a:rPr lang="cs-CZ" b="1" u="sng" dirty="0"/>
              <a:t>TRB (train rebuild)</a:t>
            </a:r>
            <a:endParaRPr lang="cs-CZ" dirty="0"/>
          </a:p>
          <a:p>
            <a:pPr lvl="0"/>
            <a:r>
              <a:rPr lang="cs-CZ" dirty="0"/>
              <a:t>„</a:t>
            </a:r>
            <a:r>
              <a:rPr lang="cs-CZ" b="1" dirty="0"/>
              <a:t>Trainrebuild-technical-manual</a:t>
            </a:r>
            <a:r>
              <a:rPr lang="cs-CZ" dirty="0"/>
              <a:t>“ </a:t>
            </a:r>
          </a:p>
          <a:p>
            <a:pPr lvl="1"/>
            <a:r>
              <a:rPr lang="cs-CZ" dirty="0" smtClean="0"/>
              <a:t>Manuál je určen </a:t>
            </a:r>
            <a:r>
              <a:rPr lang="cs-CZ" b="1" dirty="0" smtClean="0"/>
              <a:t>pro laiky, vlastníky a uživatele domů.</a:t>
            </a:r>
            <a:r>
              <a:rPr lang="cs-CZ" dirty="0" smtClean="0"/>
              <a:t> Vzhledem k typu budovám je možné aplikovat dokument na většinu typů budov, ale primárně je zaměřen na obytné budovy (rodinné i bytové domy).</a:t>
            </a:r>
          </a:p>
          <a:p>
            <a:pPr lvl="1"/>
            <a:r>
              <a:rPr lang="cs-CZ" dirty="0" smtClean="0"/>
              <a:t>Dokument je tvořen jako příručka pro možné konstrukce domu a další zásahy do domu tak, aby se snížila spotřeba energie na užívání budovy.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53" y="1556792"/>
            <a:ext cx="3094547" cy="41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pPr>
              <a:buNone/>
            </a:pPr>
            <a:r>
              <a:rPr lang="cs-CZ" b="1" u="sng" dirty="0"/>
              <a:t>Projekt neZEH</a:t>
            </a:r>
            <a:endParaRPr lang="cs-CZ" dirty="0"/>
          </a:p>
          <a:p>
            <a:pPr lvl="0"/>
            <a:r>
              <a:rPr lang="cs-CZ" dirty="0"/>
              <a:t>„</a:t>
            </a:r>
            <a:r>
              <a:rPr lang="en-GB" b="1" dirty="0"/>
              <a:t>Assessment_of_existing</a:t>
            </a:r>
            <a:r>
              <a:rPr lang="cs-CZ" b="1" dirty="0"/>
              <a:t>_nZEB_technologies30</a:t>
            </a:r>
            <a:r>
              <a:rPr lang="cs-CZ" dirty="0"/>
              <a:t>“</a:t>
            </a:r>
          </a:p>
          <a:p>
            <a:pPr lvl="1"/>
            <a:r>
              <a:rPr lang="cs-CZ" dirty="0" smtClean="0"/>
              <a:t>Projekt jako takový je zaměřen pouze na hotely, ale dokument je obecnější. </a:t>
            </a:r>
          </a:p>
          <a:p>
            <a:pPr lvl="1"/>
            <a:r>
              <a:rPr lang="cs-CZ" dirty="0" smtClean="0"/>
              <a:t>Podobně jako předchozí „</a:t>
            </a:r>
            <a:r>
              <a:rPr lang="cs-CZ" b="1" dirty="0" err="1" smtClean="0"/>
              <a:t>Trainrebuild</a:t>
            </a:r>
            <a:r>
              <a:rPr lang="cs-CZ" b="1" dirty="0" smtClean="0"/>
              <a:t>-</a:t>
            </a:r>
            <a:r>
              <a:rPr lang="cs-CZ" b="1" dirty="0" err="1" smtClean="0"/>
              <a:t>technical</a:t>
            </a:r>
            <a:r>
              <a:rPr lang="cs-CZ" b="1" dirty="0" smtClean="0"/>
              <a:t>-</a:t>
            </a:r>
            <a:r>
              <a:rPr lang="cs-CZ" b="1" dirty="0" err="1" smtClean="0"/>
              <a:t>manual</a:t>
            </a:r>
            <a:r>
              <a:rPr lang="cs-CZ" dirty="0" smtClean="0"/>
              <a:t>“, je dokument tvořen jako seznam možný opatření pro dosažení </a:t>
            </a:r>
            <a:r>
              <a:rPr lang="cs-CZ" dirty="0" err="1" smtClean="0"/>
              <a:t>nZEB</a:t>
            </a:r>
            <a:r>
              <a:rPr lang="cs-CZ" dirty="0" smtClean="0"/>
              <a:t>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53" y="1556792"/>
            <a:ext cx="3094547" cy="41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r>
              <a:rPr lang="cs-CZ" b="1" u="sng" dirty="0"/>
              <a:t>Projekt INTENT</a:t>
            </a:r>
            <a:endParaRPr lang="cs-CZ" dirty="0"/>
          </a:p>
          <a:p>
            <a:pPr lvl="0"/>
            <a:r>
              <a:rPr lang="cs-CZ" dirty="0"/>
              <a:t>„</a:t>
            </a:r>
            <a:r>
              <a:rPr lang="cs-CZ" b="1" dirty="0"/>
              <a:t>How_to_plan__design_and_construct_cost_efficient_and_sustainable_buildings__report_IEE_project_INTEND_final</a:t>
            </a:r>
            <a:r>
              <a:rPr lang="cs-CZ" dirty="0"/>
              <a:t>“</a:t>
            </a:r>
          </a:p>
          <a:p>
            <a:pPr lvl="1"/>
            <a:r>
              <a:rPr lang="cs-CZ" dirty="0" smtClean="0"/>
              <a:t>Projekt je celý zaměřen na IED (integrovaný energetický design).</a:t>
            </a:r>
          </a:p>
          <a:p>
            <a:pPr lvl="1"/>
            <a:r>
              <a:rPr lang="cs-CZ" dirty="0" smtClean="0"/>
              <a:t>Projekt je zaměřen na architekty, inženýry, developery, celého managementu stavby samotné. </a:t>
            </a:r>
          </a:p>
          <a:p>
            <a:pPr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53" y="1556792"/>
            <a:ext cx="3094547" cy="41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modelů a praktické </a:t>
            </a:r>
            <a:r>
              <a:rPr lang="cs-CZ" dirty="0" smtClean="0"/>
              <a:t>ukázky - Novostavba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1" y="1393273"/>
          <a:ext cx="7776863" cy="5040560"/>
        </p:xfrm>
        <a:graphic>
          <a:graphicData uri="http://schemas.openxmlformats.org/drawingml/2006/table">
            <a:tbl>
              <a:tblPr/>
              <a:tblGrid>
                <a:gridCol w="1123432"/>
                <a:gridCol w="1162172"/>
                <a:gridCol w="2566462"/>
                <a:gridCol w="2924797"/>
              </a:tblGrid>
              <a:tr h="23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Popis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9" marR="45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Měřítko a rozměry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9" marR="45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Skladba konstrukcí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9" marR="45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Obrázek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9" marR="45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Budoucí novostavba, stěna z vápenopískových cihel s izolací z minerální vlny. Stavba má splňovat standard pasivní budovy. U-hodnota obvodové stěny 0,115 W(m2K)</a:t>
                      </a:r>
                    </a:p>
                  </a:txBody>
                  <a:tcPr marL="45549" marR="45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1:1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cca 130 x 80 x 260 cm</a:t>
                      </a:r>
                    </a:p>
                  </a:txBody>
                  <a:tcPr marL="45549" marR="45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Spodní stavba – floor finish e.g. timber, tile etc.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150 mm power floated concrete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floor slab 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300 mm EPS/XPS insulated foundation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system in 3 layers of 100 mm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50 mm sand blinding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hardcore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Stěna – MVC</a:t>
                      </a:r>
                    </a:p>
                    <a:p>
                      <a:pPr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215? mm vapenopiskove cihly</a:t>
                      </a:r>
                    </a:p>
                    <a:p>
                      <a:pPr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250 mm polystyren/minerální vlna </a:t>
                      </a:r>
                    </a:p>
                    <a:p>
                      <a:pPr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0,031 W/mK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	omítka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Střecha – izolována</a:t>
                      </a: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concrete tile or slate finish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timber counter batten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timber batten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breathable roof membrane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80 mm gutex wood fibre board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225 mm timber rafter at 400 centres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with insulation between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18 mm OSB racking board taped for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airtightness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50 mm timber batten at 600 centres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with insulation between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5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18 mm OSB racking board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Okno – izolační, trojsklo</a:t>
                      </a:r>
                    </a:p>
                  </a:txBody>
                  <a:tcPr marL="45549" marR="45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9" marR="45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obrázek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098"/>
          <a:stretch>
            <a:fillRect/>
          </a:stretch>
        </p:blipFill>
        <p:spPr bwMode="auto">
          <a:xfrm>
            <a:off x="5314588" y="1700361"/>
            <a:ext cx="2497772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modelů a praktické </a:t>
            </a:r>
            <a:r>
              <a:rPr lang="cs-CZ" dirty="0" smtClean="0"/>
              <a:t>ukázky - Novostavba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4752528"/>
          </a:xfrm>
        </p:spPr>
        <p:txBody>
          <a:bodyPr/>
          <a:lstStyle/>
          <a:p>
            <a:r>
              <a:rPr lang="cs-CZ" b="1" dirty="0" smtClean="0"/>
              <a:t>Model 2</a:t>
            </a:r>
            <a:r>
              <a:rPr lang="cs-CZ" dirty="0" smtClean="0"/>
              <a:t> - Novostavba</a:t>
            </a:r>
            <a:r>
              <a:rPr lang="cs-CZ" dirty="0"/>
              <a:t>, d</a:t>
            </a:r>
            <a:r>
              <a:rPr lang="cs-CZ" dirty="0" smtClean="0"/>
              <a:t>řevostavba</a:t>
            </a:r>
          </a:p>
          <a:p>
            <a:r>
              <a:rPr lang="cs-CZ" b="1" dirty="0" smtClean="0"/>
              <a:t>Model 3</a:t>
            </a:r>
            <a:r>
              <a:rPr lang="cs-CZ" dirty="0" smtClean="0"/>
              <a:t> - Novostavba</a:t>
            </a:r>
            <a:r>
              <a:rPr lang="cs-CZ" dirty="0"/>
              <a:t>, stěna – keramické zdivo</a:t>
            </a:r>
            <a:r>
              <a:rPr lang="cs-CZ" dirty="0" smtClean="0"/>
              <a:t>, </a:t>
            </a:r>
            <a:r>
              <a:rPr lang="cs-CZ" dirty="0"/>
              <a:t>stěna – keramické zdivo</a:t>
            </a:r>
            <a:endParaRPr lang="cs-CZ" dirty="0" smtClean="0"/>
          </a:p>
          <a:p>
            <a:r>
              <a:rPr lang="cs-CZ" b="1" dirty="0" smtClean="0"/>
              <a:t>Model 4 -</a:t>
            </a:r>
            <a:r>
              <a:rPr lang="cs-CZ" dirty="0" smtClean="0"/>
              <a:t> Změna </a:t>
            </a:r>
            <a:r>
              <a:rPr lang="cs-CZ" dirty="0"/>
              <a:t>dokončené </a:t>
            </a:r>
            <a:r>
              <a:rPr lang="cs-CZ" dirty="0" smtClean="0"/>
              <a:t>stavby, panelový dům</a:t>
            </a:r>
          </a:p>
          <a:p>
            <a:endParaRPr lang="cs-CZ" dirty="0"/>
          </a:p>
          <a:p>
            <a:r>
              <a:rPr lang="cs-CZ" b="1" dirty="0"/>
              <a:t>Cvičné </a:t>
            </a:r>
            <a:r>
              <a:rPr lang="cs-CZ" b="1" dirty="0" smtClean="0"/>
              <a:t>modely, </a:t>
            </a:r>
            <a:r>
              <a:rPr lang="cs-CZ" dirty="0"/>
              <a:t>s</a:t>
            </a:r>
            <a:r>
              <a:rPr lang="cs-CZ" dirty="0" smtClean="0"/>
              <a:t>těna </a:t>
            </a:r>
            <a:r>
              <a:rPr lang="cs-CZ" dirty="0"/>
              <a:t>– </a:t>
            </a:r>
            <a:r>
              <a:rPr lang="cs-CZ" dirty="0" smtClean="0"/>
              <a:t>zdivo, okno </a:t>
            </a:r>
            <a:r>
              <a:rPr lang="cs-CZ" dirty="0"/>
              <a:t>– </a:t>
            </a:r>
            <a:r>
              <a:rPr lang="cs-CZ" dirty="0" smtClean="0"/>
              <a:t>trojsklo/dvojsklo, prostupy </a:t>
            </a:r>
            <a:endParaRPr lang="cs-CZ" dirty="0"/>
          </a:p>
          <a:p>
            <a:r>
              <a:rPr lang="cs-CZ" b="1" dirty="0" err="1" smtClean="0"/>
              <a:t>Air</a:t>
            </a:r>
            <a:r>
              <a:rPr lang="cs-CZ" b="1" dirty="0" smtClean="0"/>
              <a:t>-</a:t>
            </a:r>
            <a:r>
              <a:rPr lang="cs-CZ" b="1" dirty="0" err="1" smtClean="0"/>
              <a:t>tight</a:t>
            </a:r>
            <a:r>
              <a:rPr lang="cs-CZ" b="1" dirty="0" smtClean="0"/>
              <a:t> </a:t>
            </a:r>
            <a:r>
              <a:rPr lang="cs-CZ" b="1" dirty="0" err="1" smtClean="0"/>
              <a:t>room</a:t>
            </a:r>
            <a:endParaRPr lang="cs-CZ" b="1" dirty="0" smtClean="0"/>
          </a:p>
          <a:p>
            <a:r>
              <a:rPr lang="cs-CZ" b="1" dirty="0"/>
              <a:t>Spotřební materiál</a:t>
            </a:r>
          </a:p>
          <a:p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668</Words>
  <Application>Microsoft Office PowerPoint</Application>
  <PresentationFormat>Předvádění na obrazovce (4:3)</PresentationFormat>
  <Paragraphs>145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1_Standarddesign</vt:lpstr>
      <vt:lpstr>Building up the training centre in the Czech Republic</vt:lpstr>
      <vt:lpstr>Dosavadní aktivity při rozvoji centra</vt:lpstr>
      <vt:lpstr>Business plán centra</vt:lpstr>
      <vt:lpstr>Programy vzdělávání</vt:lpstr>
      <vt:lpstr>Programy vzdělávání</vt:lpstr>
      <vt:lpstr>Programy vzdělávání</vt:lpstr>
      <vt:lpstr>Programy vzdělávání</vt:lpstr>
      <vt:lpstr>Tvorba modelů a praktické ukázky - Novostavba</vt:lpstr>
      <vt:lpstr>Tvorba modelů a praktické ukázky - Novostavba</vt:lpstr>
      <vt:lpstr>Training of trainers</vt:lpstr>
      <vt:lpstr>Školení osob</vt:lpstr>
      <vt:lpstr>Poradenské centrum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Výsledky marketingového průzkumu k projektu Train-to-nZEB</dc:title>
  <dc:creator>Nataliya Anisimova</dc:creator>
  <cp:lastModifiedBy>Jiří Karásek</cp:lastModifiedBy>
  <cp:revision>56</cp:revision>
  <dcterms:created xsi:type="dcterms:W3CDTF">2016-05-12T11:00:35Z</dcterms:created>
  <dcterms:modified xsi:type="dcterms:W3CDTF">2016-05-17T05:31:15Z</dcterms:modified>
</cp:coreProperties>
</file>