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20" r:id="rId3"/>
    <p:sldId id="323" r:id="rId4"/>
    <p:sldId id="331" r:id="rId5"/>
    <p:sldId id="332" r:id="rId6"/>
    <p:sldId id="325" r:id="rId7"/>
    <p:sldId id="328" r:id="rId8"/>
    <p:sldId id="330" r:id="rId9"/>
    <p:sldId id="329" r:id="rId10"/>
  </p:sldIdLst>
  <p:sldSz cx="9144000" cy="6858000" type="screen4x3"/>
  <p:notesSz cx="9942513" cy="67611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l" initials="M" lastIdx="12" clrIdx="0"/>
  <p:cmAuthor id="1" name="Bačovský Michal Ing." initials="BMI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9" autoAdjust="0"/>
    <p:restoredTop sz="92607" autoAdjust="0"/>
  </p:normalViewPr>
  <p:slideViewPr>
    <p:cSldViewPr>
      <p:cViewPr>
        <p:scale>
          <a:sx n="80" d="100"/>
          <a:sy n="80" d="100"/>
        </p:scale>
        <p:origin x="-99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bac\Documents\Pakt_Starostu_primatoru\Realizace_projekt_SECAP\Spoluprace_Enviros\SECAP_ruzne_verze\pokles_emisi_CO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b="0" i="0"/>
              <a:t>Pokles</a:t>
            </a:r>
            <a:r>
              <a:rPr lang="cs-CZ" b="0" i="0" baseline="0"/>
              <a:t> emisí CO2 vůči roku 2000</a:t>
            </a:r>
            <a:endParaRPr lang="cs-CZ" b="0" i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emise CO2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6560659599528846E-2"/>
                  <c:y val="3.4285714285714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003533568904596E-2"/>
                  <c:y val="5.7142857142857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372595210051037E-2"/>
                  <c:y val="6.8571428571428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926342246088497E-3"/>
                  <c:y val="6.8571428571428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8154691794267758E-3"/>
                  <c:y val="4.9523809523809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List1!$C$2:$H$2</c:f>
              <c:numCache>
                <c:formatCode>General</c:formatCode>
                <c:ptCount val="6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2019</c:v>
                </c:pt>
                <c:pt idx="5">
                  <c:v>2030</c:v>
                </c:pt>
              </c:numCache>
            </c:numRef>
          </c:cat>
          <c:val>
            <c:numRef>
              <c:f>List1!$C$6:$G$6</c:f>
              <c:numCache>
                <c:formatCode>0.0%</c:formatCode>
                <c:ptCount val="5"/>
                <c:pt idx="0">
                  <c:v>1</c:v>
                </c:pt>
                <c:pt idx="1">
                  <c:v>0.93578254288128826</c:v>
                </c:pt>
                <c:pt idx="2">
                  <c:v>0.85106936228303975</c:v>
                </c:pt>
                <c:pt idx="3">
                  <c:v>0.65132196023439604</c:v>
                </c:pt>
                <c:pt idx="4">
                  <c:v>0.62038799788263477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8648576"/>
        <c:axId val="144438016"/>
      </c:lineChart>
      <c:catAx>
        <c:axId val="17864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4438016"/>
        <c:crosses val="autoZero"/>
        <c:auto val="1"/>
        <c:lblAlgn val="ctr"/>
        <c:lblOffset val="100"/>
        <c:noMultiLvlLbl val="0"/>
      </c:catAx>
      <c:valAx>
        <c:axId val="144438016"/>
        <c:scaling>
          <c:orientation val="minMax"/>
          <c:max val="1"/>
        </c:scaling>
        <c:delete val="0"/>
        <c:axPos val="l"/>
        <c:majorGridlines>
          <c:spPr>
            <a:ln w="9525"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cs-CZ" b="1" dirty="0"/>
                  <a:t>Úspory</a:t>
                </a:r>
                <a:r>
                  <a:rPr lang="cs-CZ" b="1" baseline="0" dirty="0"/>
                  <a:t> CO2 v %</a:t>
                </a:r>
                <a:endParaRPr lang="cs-CZ" b="1" dirty="0"/>
              </a:p>
            </c:rich>
          </c:tx>
          <c:layout/>
          <c:overlay val="0"/>
        </c:title>
        <c:numFmt formatCode="0.0%" sourceLinked="1"/>
        <c:majorTickMark val="none"/>
        <c:minorTickMark val="none"/>
        <c:tickLblPos val="nextTo"/>
        <c:crossAx val="178648576"/>
        <c:crosses val="autoZero"/>
        <c:crossBetween val="between"/>
      </c:valAx>
      <c:spPr>
        <a:ln w="9525"/>
      </c:spPr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506" cy="3384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text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30687" y="1"/>
            <a:ext cx="4309506" cy="3384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A8A92-5907-4DA6-8CE0-E50DFC84B4AE}" type="datetimeFigureOut">
              <a:rPr lang="cs-CZ" smtClean="0"/>
              <a:t>19.04.2023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21646"/>
            <a:ext cx="4309506" cy="3384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30687" y="6421646"/>
            <a:ext cx="4309506" cy="3384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A5366-1360-466D-8262-C69EA6707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40765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506" cy="3384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text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30687" y="1"/>
            <a:ext cx="4309506" cy="3384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D59E6-4279-493D-B023-D68BC2B2AB3B}" type="datetimeFigureOut">
              <a:rPr lang="cs-CZ" smtClean="0"/>
              <a:t>19.04.2023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3788" y="3211363"/>
            <a:ext cx="7954939" cy="30426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21646"/>
            <a:ext cx="4309506" cy="3384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30687" y="6421646"/>
            <a:ext cx="4309506" cy="3384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39BDD-1FC4-4B39-A124-2CAB008132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11152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Rozvoj konceptu Smart City ve Žďáře nad Sázavou</a:t>
            </a:r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text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599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cs-CZ" baseline="0" dirty="0" smtClean="0"/>
              <a:t>Jen pro přehled, že energetika je dnes hodně komplikované téma. Zkratky: JE – jaderné elektrárny, ZEVO – zařízení na energetické využití odpadu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text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294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cs-CZ" baseline="0" dirty="0" smtClean="0"/>
              <a:t>Jen pro přehled, že energetika je dnes hodně komplikované téma. Zkratky: JE – jaderné elektrárny, ZEVO – zařízení na energetické využití odpadu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text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294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cs-CZ" baseline="0" dirty="0" smtClean="0"/>
              <a:t>Jen pro přehled, že energetika je dnes hodně komplikované téma. Zkratky: JE – jaderné elektrárny, ZEVO – zařízení na energetické využití odpadu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text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294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cs-CZ" baseline="0" dirty="0" smtClean="0"/>
              <a:t>Jen pro přehled, že energetika je dnes hodně komplikované téma. Zkratky: JE – jaderné elektrárny, ZEVO – zařízení na energetické využití odpadu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text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294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cs-CZ" baseline="0" dirty="0" smtClean="0"/>
              <a:t>Jen pro přehled, že energetika je dnes hodně komplikované téma. Zkratky: JE – jaderné elektrárny, ZEVO – zařízení na energetické využití odpadu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text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294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cs-CZ" baseline="0" dirty="0" smtClean="0"/>
              <a:t>Jen pro přehled, že energetika je dnes hodně komplikované téma. Zkratky: JE – jaderné elektrárny, ZEVO – zařízení na energetické využití odpadu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text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294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cs-CZ" baseline="0" dirty="0" smtClean="0"/>
              <a:t>Jen pro přehled, že energetika je dnes hodně komplikované téma. Zkratky: JE – jaderné elektrárny, ZEVO – zařízení na energetické využití odpadu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text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294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cs-CZ" baseline="0" dirty="0" smtClean="0"/>
              <a:t>Jen pro přehled, že energetika je dnes hodně komplikované téma. Zkratky: JE – jaderné elektrárny, ZEVO – zařízení na energetické využití odpadu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text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294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0DF1-0F94-4838-AAA1-66D7EA135D3C}" type="datetime1">
              <a:rPr lang="cs-CZ" smtClean="0"/>
              <a:t>19.04.2023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Wien 25. 4. 2023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9B63-D8D2-4A90-930F-DE1B39688F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165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2F76-6740-4444-892D-E9B60501B9EA}" type="datetime1">
              <a:rPr lang="cs-CZ" smtClean="0"/>
              <a:t>19.04.2023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Wien 25. 4. 2023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9B63-D8D2-4A90-930F-DE1B39688F1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994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065D-ED47-4A18-BEED-5D1DAC900711}" type="datetime1">
              <a:rPr lang="cs-CZ" smtClean="0"/>
              <a:t>19.04.2023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Wien 25. 4. 2023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9B63-D8D2-4A90-930F-DE1B39688F1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7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F430-8BC0-48E2-B3ED-77B726226A7E}" type="datetime1">
              <a:rPr lang="cs-CZ" smtClean="0"/>
              <a:t>19.04.2023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Wien 25. 4. 2023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9B63-D8D2-4A90-930F-DE1B39688F1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741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3CE0-A030-417B-9D29-DE12D697E06F}" type="datetime1">
              <a:rPr lang="cs-CZ" smtClean="0"/>
              <a:t>19.04.2023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Wien 25. 4. 2023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9B63-D8D2-4A90-930F-DE1B39688F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104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8491AB-BDEA-462B-B446-772EB478852F}" type="datetime1">
              <a:rPr lang="cs-CZ" smtClean="0"/>
              <a:t>19.04.2023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Wien 25. 4. 2023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971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55CC-C4CF-4D9B-A1C6-76D39CA329B6}" type="datetime1">
              <a:rPr lang="cs-CZ" smtClean="0"/>
              <a:t>19.04.2023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Wien 25. 4. 2023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04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88F0-92AF-4776-9480-40A2C31D9895}" type="datetime1">
              <a:rPr lang="cs-CZ" smtClean="0"/>
              <a:t>19.04.2023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Wien 25. 4. 2023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9B63-D8D2-4A90-930F-DE1B39688F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226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33A5-5E7F-4142-9511-EA278735089E}" type="datetime1">
              <a:rPr lang="cs-CZ" smtClean="0"/>
              <a:t>19.04.2023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Wien 25. 4. 2023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9B63-D8D2-4A90-930F-DE1B39688F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185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200A-0497-4A9E-A74D-1DD099D69C56}" type="datetime1">
              <a:rPr lang="cs-CZ" smtClean="0"/>
              <a:t>19.04.2023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Wien 25. 4. 2023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9B63-D8D2-4A90-930F-DE1B39688F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631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52C7-F572-45B3-9A62-305B8BE56187}" type="datetime1">
              <a:rPr lang="cs-CZ" smtClean="0"/>
              <a:t>19.04.2023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Wien 25. 4. 2023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9B63-D8D2-4A90-930F-DE1B39688F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177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BB2C-4E91-4F4B-8200-05A0D16BA215}" type="datetime1">
              <a:rPr lang="cs-CZ" smtClean="0"/>
              <a:t>19.04.2023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Wien 25. 4. 2023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9B63-D8D2-4A90-930F-DE1B39688F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403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45F2B-2C24-4292-8F86-3FA0E59EFE03}" type="datetime1">
              <a:rPr lang="cs-CZ" smtClean="0"/>
              <a:t>19.04.2023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Wien 25. 4. 2023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19B63-D8D2-4A90-930F-DE1B39688F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000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090432"/>
            <a:ext cx="2147329" cy="190073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619671" y="1124744"/>
            <a:ext cx="71546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err="1" smtClean="0">
                <a:latin typeface="+mj-lt"/>
                <a:ea typeface="+mj-ea"/>
                <a:cs typeface="+mj-cs"/>
              </a:rPr>
              <a:t>Energy</a:t>
            </a:r>
            <a:r>
              <a:rPr lang="cs-CZ" sz="4000" b="1" dirty="0" smtClean="0">
                <a:latin typeface="+mj-lt"/>
                <a:ea typeface="+mj-ea"/>
                <a:cs typeface="+mj-cs"/>
              </a:rPr>
              <a:t> </a:t>
            </a:r>
            <a:r>
              <a:rPr lang="cs-CZ" sz="4000" b="1" dirty="0" err="1" smtClean="0">
                <a:latin typeface="+mj-lt"/>
                <a:ea typeface="+mj-ea"/>
                <a:cs typeface="+mj-cs"/>
              </a:rPr>
              <a:t>strategy</a:t>
            </a:r>
            <a:r>
              <a:rPr lang="cs-CZ" sz="4000" b="1" dirty="0" smtClean="0">
                <a:latin typeface="+mj-lt"/>
                <a:ea typeface="+mj-ea"/>
                <a:cs typeface="+mj-cs"/>
              </a:rPr>
              <a:t> </a:t>
            </a:r>
            <a:r>
              <a:rPr lang="cs-CZ" sz="4000" b="1" dirty="0" err="1" smtClean="0">
                <a:latin typeface="+mj-lt"/>
                <a:ea typeface="+mj-ea"/>
                <a:cs typeface="+mj-cs"/>
              </a:rPr>
              <a:t>of</a:t>
            </a:r>
            <a:r>
              <a:rPr lang="cs-CZ" sz="4000" b="1" dirty="0" smtClean="0">
                <a:latin typeface="+mj-lt"/>
                <a:ea typeface="+mj-ea"/>
                <a:cs typeface="+mj-cs"/>
              </a:rPr>
              <a:t> </a:t>
            </a:r>
            <a:r>
              <a:rPr lang="cs-CZ" sz="4000" b="1" dirty="0" err="1" smtClean="0">
                <a:latin typeface="+mj-lt"/>
                <a:ea typeface="+mj-ea"/>
                <a:cs typeface="+mj-cs"/>
              </a:rPr>
              <a:t>the</a:t>
            </a:r>
            <a:r>
              <a:rPr lang="cs-CZ" sz="4000" b="1" dirty="0" smtClean="0">
                <a:latin typeface="+mj-lt"/>
                <a:ea typeface="+mj-ea"/>
                <a:cs typeface="+mj-cs"/>
              </a:rPr>
              <a:t> City </a:t>
            </a:r>
            <a:r>
              <a:rPr lang="cs-CZ" sz="4000" b="1" dirty="0" err="1" smtClean="0">
                <a:latin typeface="+mj-lt"/>
                <a:ea typeface="+mj-ea"/>
                <a:cs typeface="+mj-cs"/>
              </a:rPr>
              <a:t>of</a:t>
            </a:r>
            <a:r>
              <a:rPr lang="cs-CZ" sz="4000" b="1" dirty="0" smtClean="0">
                <a:latin typeface="+mj-lt"/>
                <a:ea typeface="+mj-ea"/>
                <a:cs typeface="+mj-cs"/>
              </a:rPr>
              <a:t> Žďár </a:t>
            </a:r>
            <a:r>
              <a:rPr lang="cs-CZ" sz="4000" b="1" dirty="0">
                <a:latin typeface="+mj-lt"/>
                <a:ea typeface="+mj-ea"/>
                <a:cs typeface="+mj-cs"/>
              </a:rPr>
              <a:t>nad </a:t>
            </a:r>
            <a:r>
              <a:rPr lang="cs-CZ" sz="4000" b="1" dirty="0" smtClean="0">
                <a:latin typeface="+mj-lt"/>
                <a:ea typeface="+mj-ea"/>
                <a:cs typeface="+mj-cs"/>
              </a:rPr>
              <a:t>Sázavou</a:t>
            </a:r>
          </a:p>
          <a:p>
            <a:pPr algn="ctr"/>
            <a:endParaRPr lang="cs-CZ" sz="4000" b="1" dirty="0">
              <a:latin typeface="+mj-lt"/>
              <a:ea typeface="+mj-ea"/>
              <a:cs typeface="+mj-cs"/>
            </a:endParaRPr>
          </a:p>
          <a:p>
            <a:pPr algn="ctr"/>
            <a:r>
              <a:rPr lang="cs-CZ" sz="2400" dirty="0" err="1" smtClean="0">
                <a:latin typeface="+mj-lt"/>
                <a:ea typeface="+mj-ea"/>
                <a:cs typeface="+mj-cs"/>
              </a:rPr>
              <a:t>The</a:t>
            </a:r>
            <a:r>
              <a:rPr lang="cs-CZ" sz="2400" dirty="0" smtClean="0">
                <a:latin typeface="+mj-lt"/>
                <a:ea typeface="+mj-ea"/>
                <a:cs typeface="+mj-cs"/>
              </a:rPr>
              <a:t> </a:t>
            </a:r>
            <a:r>
              <a:rPr lang="cs-CZ" sz="2400" dirty="0" err="1" smtClean="0">
                <a:latin typeface="+mj-lt"/>
                <a:ea typeface="+mj-ea"/>
                <a:cs typeface="+mj-cs"/>
              </a:rPr>
              <a:t>current</a:t>
            </a:r>
            <a:r>
              <a:rPr lang="cs-CZ" sz="2400" dirty="0" smtClean="0">
                <a:latin typeface="+mj-lt"/>
                <a:ea typeface="+mj-ea"/>
                <a:cs typeface="+mj-cs"/>
              </a:rPr>
              <a:t> </a:t>
            </a:r>
            <a:r>
              <a:rPr lang="cs-CZ" sz="2400" dirty="0" err="1" smtClean="0">
                <a:latin typeface="+mj-lt"/>
                <a:ea typeface="+mj-ea"/>
                <a:cs typeface="+mj-cs"/>
              </a:rPr>
              <a:t>state</a:t>
            </a:r>
            <a:r>
              <a:rPr lang="cs-CZ" sz="2400" dirty="0" smtClean="0">
                <a:latin typeface="+mj-lt"/>
                <a:ea typeface="+mj-ea"/>
                <a:cs typeface="+mj-cs"/>
              </a:rPr>
              <a:t> and </a:t>
            </a:r>
            <a:r>
              <a:rPr lang="cs-CZ" sz="2400" dirty="0" err="1" smtClean="0">
                <a:latin typeface="+mj-lt"/>
                <a:ea typeface="+mj-ea"/>
                <a:cs typeface="+mj-cs"/>
              </a:rPr>
              <a:t>the</a:t>
            </a:r>
            <a:r>
              <a:rPr lang="cs-CZ" sz="2400" dirty="0" smtClean="0">
                <a:latin typeface="+mj-lt"/>
                <a:ea typeface="+mj-ea"/>
                <a:cs typeface="+mj-cs"/>
              </a:rPr>
              <a:t> </a:t>
            </a:r>
            <a:r>
              <a:rPr lang="cs-CZ" sz="2400" dirty="0" err="1" smtClean="0">
                <a:latin typeface="+mj-lt"/>
                <a:ea typeface="+mj-ea"/>
                <a:cs typeface="+mj-cs"/>
              </a:rPr>
              <a:t>perspective</a:t>
            </a:r>
            <a:endParaRPr lang="cs-CZ" sz="2400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K:\LOGA\město\L ZRNS 20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27" y="5189799"/>
            <a:ext cx="1669777" cy="14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hanvyk\Desktop\Výstřiže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3" y="1"/>
            <a:ext cx="133579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:\LOGA\město\L ZRNS 20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7" y="5661248"/>
            <a:ext cx="1138271" cy="10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35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hanvyk\Desktop\Výstřiž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3" y="1"/>
            <a:ext cx="133579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232878" y="332656"/>
            <a:ext cx="6624736" cy="782960"/>
          </a:xfrm>
        </p:spPr>
        <p:txBody>
          <a:bodyPr>
            <a:normAutofit/>
          </a:bodyPr>
          <a:lstStyle/>
          <a:p>
            <a:r>
              <a:rPr lang="cs-CZ" sz="3200" dirty="0" err="1" smtClean="0"/>
              <a:t>Briefly</a:t>
            </a:r>
            <a:r>
              <a:rPr lang="cs-CZ" sz="3200" dirty="0" smtClean="0"/>
              <a:t> </a:t>
            </a:r>
            <a:r>
              <a:rPr lang="cs-CZ" sz="3200" dirty="0" err="1" smtClean="0"/>
              <a:t>about</a:t>
            </a:r>
            <a:r>
              <a:rPr lang="cs-CZ" sz="3200" dirty="0" smtClean="0"/>
              <a:t> Žďár nad Sázavou</a:t>
            </a:r>
            <a:endParaRPr lang="cs-CZ" sz="3200" dirty="0"/>
          </a:p>
        </p:txBody>
      </p:sp>
      <p:pic>
        <p:nvPicPr>
          <p:cNvPr id="15" name="Zástupný symbol pro obsah 1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871410"/>
            <a:ext cx="2808312" cy="1579675"/>
          </a:xfrm>
        </p:spPr>
      </p:pic>
      <p:pic>
        <p:nvPicPr>
          <p:cNvPr id="6" name="Picture 2" descr="K:\LOGA\město\L ZRNS 20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7" y="5661248"/>
            <a:ext cx="1138271" cy="10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24064" cy="365125"/>
          </a:xfrm>
        </p:spPr>
        <p:txBody>
          <a:bodyPr/>
          <a:lstStyle/>
          <a:p>
            <a:r>
              <a:rPr lang="cs-CZ" dirty="0" err="1" smtClean="0"/>
              <a:t>Wien</a:t>
            </a:r>
            <a:r>
              <a:rPr lang="cs-CZ" dirty="0" smtClean="0"/>
              <a:t> 25. 4. 2023</a:t>
            </a:r>
            <a:endParaRPr lang="cs-CZ" dirty="0"/>
          </a:p>
        </p:txBody>
      </p:sp>
      <p:sp>
        <p:nvSpPr>
          <p:cNvPr id="9" name="Zástupný symbol pro text 5"/>
          <p:cNvSpPr txBox="1">
            <a:spLocks/>
          </p:cNvSpPr>
          <p:nvPr/>
        </p:nvSpPr>
        <p:spPr>
          <a:xfrm>
            <a:off x="1403648" y="2060848"/>
            <a:ext cx="7128792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15" y="2047900"/>
            <a:ext cx="5082528" cy="2808312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6692317" y="2060848"/>
            <a:ext cx="22643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</a:t>
            </a:r>
            <a:r>
              <a:rPr lang="en-US" dirty="0" err="1" smtClean="0"/>
              <a:t>nhabitants</a:t>
            </a:r>
            <a:r>
              <a:rPr lang="cs-CZ" dirty="0" smtClean="0"/>
              <a:t>: </a:t>
            </a:r>
            <a:r>
              <a:rPr lang="en-US" dirty="0"/>
              <a:t>20 000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B</a:t>
            </a:r>
            <a:r>
              <a:rPr lang="en-US" dirty="0" err="1" smtClean="0"/>
              <a:t>udget</a:t>
            </a:r>
            <a:r>
              <a:rPr lang="en-US" dirty="0"/>
              <a:t>: </a:t>
            </a:r>
            <a:r>
              <a:rPr lang="cs-CZ" dirty="0"/>
              <a:t>€ </a:t>
            </a:r>
            <a:r>
              <a:rPr lang="en-US" dirty="0"/>
              <a:t>2</a:t>
            </a:r>
            <a:r>
              <a:rPr lang="cs-CZ" dirty="0"/>
              <a:t>5</a:t>
            </a:r>
            <a:r>
              <a:rPr lang="en-US" dirty="0"/>
              <a:t> </a:t>
            </a:r>
            <a:r>
              <a:rPr lang="en-US" dirty="0" err="1"/>
              <a:t>mio</a:t>
            </a:r>
            <a:r>
              <a:rPr lang="en-US" dirty="0" smtClean="0"/>
              <a:t>.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E</a:t>
            </a:r>
            <a:r>
              <a:rPr lang="en-US" dirty="0" err="1" smtClean="0"/>
              <a:t>nergy</a:t>
            </a:r>
            <a:r>
              <a:rPr lang="en-US" dirty="0" smtClean="0"/>
              <a:t> </a:t>
            </a:r>
            <a:r>
              <a:rPr lang="en-US" dirty="0"/>
              <a:t>consumption: 13 473 </a:t>
            </a:r>
            <a:r>
              <a:rPr lang="en-US" dirty="0" smtClean="0"/>
              <a:t>MWh</a:t>
            </a:r>
            <a:r>
              <a:rPr lang="cs-CZ" dirty="0" smtClean="0"/>
              <a:t>/</a:t>
            </a:r>
            <a:r>
              <a:rPr lang="cs-CZ" dirty="0" err="1" smtClean="0"/>
              <a:t>year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749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hanvyk\Desktop\Výstřiž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3" y="1"/>
            <a:ext cx="133579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75656" y="332656"/>
            <a:ext cx="5760640" cy="782960"/>
          </a:xfrm>
        </p:spPr>
        <p:txBody>
          <a:bodyPr>
            <a:normAutofit/>
          </a:bodyPr>
          <a:lstStyle/>
          <a:p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>
                <a:solidFill>
                  <a:schemeClr val="tx2"/>
                </a:solidFill>
              </a:rPr>
              <a:t>e</a:t>
            </a:r>
            <a:r>
              <a:rPr lang="cs-CZ" sz="3200" dirty="0" err="1" smtClean="0">
                <a:solidFill>
                  <a:schemeClr val="tx2"/>
                </a:solidFill>
              </a:rPr>
              <a:t>nergy</a:t>
            </a:r>
            <a:r>
              <a:rPr lang="cs-CZ" sz="3200" dirty="0" smtClean="0">
                <a:solidFill>
                  <a:schemeClr val="tx2"/>
                </a:solidFill>
              </a:rPr>
              <a:t> </a:t>
            </a:r>
            <a:r>
              <a:rPr lang="cs-CZ" sz="3200" dirty="0" err="1" smtClean="0">
                <a:solidFill>
                  <a:schemeClr val="tx2"/>
                </a:solidFill>
              </a:rPr>
              <a:t>review</a:t>
            </a:r>
            <a:r>
              <a:rPr lang="cs-CZ" sz="3200" dirty="0" smtClean="0">
                <a:solidFill>
                  <a:schemeClr val="tx2"/>
                </a:solidFill>
              </a:rPr>
              <a:t> </a:t>
            </a:r>
            <a:r>
              <a:rPr lang="cs-CZ" sz="3200" dirty="0" err="1" smtClean="0">
                <a:solidFill>
                  <a:schemeClr val="tx2"/>
                </a:solidFill>
              </a:rPr>
              <a:t>of</a:t>
            </a:r>
            <a:r>
              <a:rPr lang="cs-CZ" sz="3200" dirty="0" smtClean="0">
                <a:solidFill>
                  <a:schemeClr val="tx2"/>
                </a:solidFill>
              </a:rPr>
              <a:t> </a:t>
            </a:r>
            <a:r>
              <a:rPr lang="cs-CZ" sz="3200" dirty="0" smtClean="0"/>
              <a:t>Žďár n. S.</a:t>
            </a:r>
            <a:endParaRPr lang="cs-CZ" sz="3200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440000" indent="-360000">
              <a:spcBef>
                <a:spcPts val="800"/>
              </a:spcBef>
            </a:pP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heating</a:t>
            </a:r>
            <a:r>
              <a:rPr lang="cs-CZ" sz="2400" dirty="0" smtClean="0"/>
              <a:t> </a:t>
            </a:r>
            <a:r>
              <a:rPr lang="cs-CZ" sz="2400" dirty="0" err="1" smtClean="0"/>
              <a:t>consumption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relatively</a:t>
            </a:r>
            <a:r>
              <a:rPr lang="cs-CZ" sz="2400" dirty="0" smtClean="0"/>
              <a:t> </a:t>
            </a:r>
            <a:r>
              <a:rPr lang="cs-CZ" sz="2400" dirty="0" err="1" smtClean="0"/>
              <a:t>low</a:t>
            </a:r>
            <a:endParaRPr lang="cs-CZ" sz="2400" dirty="0" smtClean="0"/>
          </a:p>
          <a:p>
            <a:pPr marL="1440000" indent="-360000">
              <a:spcBef>
                <a:spcPts val="800"/>
              </a:spcBef>
            </a:pP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electric</a:t>
            </a:r>
            <a:r>
              <a:rPr lang="cs-CZ" sz="2400" dirty="0" smtClean="0"/>
              <a:t> </a:t>
            </a:r>
            <a:r>
              <a:rPr lang="cs-CZ" sz="2400" dirty="0" err="1" smtClean="0"/>
              <a:t>energy</a:t>
            </a:r>
            <a:r>
              <a:rPr lang="cs-CZ" sz="2400" dirty="0" smtClean="0"/>
              <a:t> </a:t>
            </a:r>
            <a:r>
              <a:rPr lang="cs-CZ" sz="2400" dirty="0" err="1" smtClean="0"/>
              <a:t>consumption</a:t>
            </a:r>
            <a:r>
              <a:rPr lang="cs-CZ" sz="2400" dirty="0" smtClean="0"/>
              <a:t> </a:t>
            </a:r>
            <a:r>
              <a:rPr lang="cs-CZ" sz="2400" dirty="0" err="1" smtClean="0"/>
              <a:t>can</a:t>
            </a:r>
            <a:r>
              <a:rPr lang="cs-CZ" sz="2400" dirty="0" smtClean="0"/>
              <a:t> </a:t>
            </a:r>
            <a:r>
              <a:rPr lang="cs-CZ" sz="2400" dirty="0" err="1" smtClean="0"/>
              <a:t>be</a:t>
            </a:r>
            <a:r>
              <a:rPr lang="cs-CZ" sz="2400" dirty="0" smtClean="0"/>
              <a:t> </a:t>
            </a:r>
            <a:r>
              <a:rPr lang="cs-CZ" sz="2400" dirty="0" err="1" smtClean="0"/>
              <a:t>reduced</a:t>
            </a:r>
            <a:endParaRPr lang="cs-CZ" sz="2400" dirty="0" smtClean="0"/>
          </a:p>
          <a:p>
            <a:pPr marL="1440000" indent="-360000">
              <a:spcBef>
                <a:spcPts val="800"/>
              </a:spcBef>
            </a:pP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distric</a:t>
            </a:r>
            <a:r>
              <a:rPr lang="cs-CZ" sz="2400" dirty="0" smtClean="0"/>
              <a:t> </a:t>
            </a:r>
            <a:r>
              <a:rPr lang="cs-CZ" sz="2400" dirty="0" err="1" smtClean="0"/>
              <a:t>heating</a:t>
            </a:r>
            <a:r>
              <a:rPr lang="cs-CZ" sz="2400" dirty="0" smtClean="0"/>
              <a:t> </a:t>
            </a:r>
            <a:r>
              <a:rPr lang="cs-CZ" sz="2400" dirty="0" err="1" smtClean="0"/>
              <a:t>system</a:t>
            </a:r>
            <a:r>
              <a:rPr lang="cs-CZ" sz="2400" dirty="0" smtClean="0"/>
              <a:t> </a:t>
            </a:r>
            <a:r>
              <a:rPr lang="cs-CZ" sz="2400" dirty="0" err="1" smtClean="0"/>
              <a:t>owned</a:t>
            </a:r>
            <a:r>
              <a:rPr lang="cs-CZ" sz="2400" dirty="0" smtClean="0"/>
              <a:t> by </a:t>
            </a:r>
            <a:r>
              <a:rPr lang="cs-CZ" sz="2400" dirty="0" err="1" smtClean="0"/>
              <a:t>the</a:t>
            </a:r>
            <a:r>
              <a:rPr lang="cs-CZ" sz="2400" dirty="0" smtClean="0"/>
              <a:t> City</a:t>
            </a:r>
          </a:p>
          <a:p>
            <a:pPr marL="1440000" indent="-360000">
              <a:spcBef>
                <a:spcPts val="800"/>
              </a:spcBef>
            </a:pP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energy</a:t>
            </a:r>
            <a:r>
              <a:rPr lang="cs-CZ" sz="2400" dirty="0" smtClean="0"/>
              <a:t> management </a:t>
            </a:r>
            <a:r>
              <a:rPr lang="cs-CZ" sz="2400" dirty="0" err="1" smtClean="0"/>
              <a:t>system</a:t>
            </a:r>
            <a:r>
              <a:rPr lang="cs-CZ" sz="2400" dirty="0" smtClean="0"/>
              <a:t> </a:t>
            </a:r>
            <a:r>
              <a:rPr lang="cs-CZ" sz="2400" dirty="0" err="1" smtClean="0"/>
              <a:t>certified</a:t>
            </a:r>
            <a:r>
              <a:rPr lang="cs-CZ" sz="2400" dirty="0" smtClean="0"/>
              <a:t> by ISO 50001</a:t>
            </a:r>
          </a:p>
          <a:p>
            <a:pPr marL="1440000" indent="-360000">
              <a:spcBef>
                <a:spcPts val="800"/>
              </a:spcBef>
            </a:pPr>
            <a:r>
              <a:rPr lang="cs-CZ" sz="2400" dirty="0" err="1" smtClean="0"/>
              <a:t>Low</a:t>
            </a:r>
            <a:r>
              <a:rPr lang="cs-CZ" sz="2400" dirty="0" smtClean="0"/>
              <a:t> </a:t>
            </a:r>
            <a:r>
              <a:rPr lang="cs-CZ" sz="2400" dirty="0" err="1" smtClean="0"/>
              <a:t>portion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RES</a:t>
            </a:r>
          </a:p>
          <a:p>
            <a:pPr marL="1440000" indent="-360000">
              <a:spcBef>
                <a:spcPts val="800"/>
              </a:spcBef>
            </a:pP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energy</a:t>
            </a:r>
            <a:r>
              <a:rPr lang="cs-CZ" sz="2400" dirty="0" smtClean="0"/>
              <a:t> management </a:t>
            </a:r>
            <a:r>
              <a:rPr lang="cs-CZ" sz="2400" dirty="0" err="1" smtClean="0"/>
              <a:t>covers</a:t>
            </a:r>
            <a:r>
              <a:rPr lang="cs-CZ" sz="2400" dirty="0" smtClean="0"/>
              <a:t> </a:t>
            </a:r>
            <a:r>
              <a:rPr lang="cs-CZ" sz="2400" dirty="0" err="1" smtClean="0"/>
              <a:t>water</a:t>
            </a:r>
            <a:r>
              <a:rPr lang="cs-CZ" sz="2400" dirty="0" smtClean="0"/>
              <a:t> management as </a:t>
            </a:r>
            <a:r>
              <a:rPr lang="cs-CZ" sz="2400" dirty="0" err="1" smtClean="0"/>
              <a:t>well</a:t>
            </a:r>
            <a:endParaRPr lang="cs-CZ" sz="2400" dirty="0" smtClean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6" name="Picture 2" descr="K:\LOGA\město\L ZRNS 20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7" y="5661248"/>
            <a:ext cx="1138271" cy="10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24064" cy="365125"/>
          </a:xfrm>
        </p:spPr>
        <p:txBody>
          <a:bodyPr/>
          <a:lstStyle/>
          <a:p>
            <a:r>
              <a:rPr lang="cs-CZ" dirty="0" err="1"/>
              <a:t>Wien</a:t>
            </a:r>
            <a:r>
              <a:rPr lang="cs-CZ" dirty="0"/>
              <a:t> 25. 4. 2023</a:t>
            </a:r>
          </a:p>
        </p:txBody>
      </p:sp>
    </p:spTree>
    <p:extLst>
      <p:ext uri="{BB962C8B-B14F-4D97-AF65-F5344CB8AC3E}">
        <p14:creationId xmlns:p14="http://schemas.microsoft.com/office/powerpoint/2010/main" val="68122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hanvyk\Desktop\Výstřiž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3" y="1"/>
            <a:ext cx="133579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75656" y="332656"/>
            <a:ext cx="5760640" cy="782960"/>
          </a:xfrm>
        </p:spPr>
        <p:txBody>
          <a:bodyPr>
            <a:normAutofit/>
          </a:bodyPr>
          <a:lstStyle/>
          <a:p>
            <a:r>
              <a:rPr lang="cs-CZ" sz="3200" dirty="0" err="1" smtClean="0"/>
              <a:t>EnMS</a:t>
            </a:r>
            <a:r>
              <a:rPr lang="cs-CZ" sz="3200" dirty="0"/>
              <a:t> </a:t>
            </a:r>
            <a:r>
              <a:rPr lang="cs-CZ" sz="3200" dirty="0" err="1" smtClean="0"/>
              <a:t>certified</a:t>
            </a:r>
            <a:r>
              <a:rPr lang="cs-CZ" sz="3200" dirty="0" smtClean="0"/>
              <a:t> </a:t>
            </a:r>
            <a:r>
              <a:rPr lang="cs-CZ" sz="3200" dirty="0" smtClean="0"/>
              <a:t>by ISO 50 001</a:t>
            </a:r>
            <a:endParaRPr lang="cs-CZ" sz="3200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440000" indent="-360000">
              <a:spcBef>
                <a:spcPts val="800"/>
              </a:spcBef>
            </a:pP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EnMS</a:t>
            </a:r>
            <a:r>
              <a:rPr lang="cs-CZ" sz="2400" dirty="0" smtClean="0"/>
              <a:t> in Žďár </a:t>
            </a:r>
            <a:r>
              <a:rPr lang="cs-CZ" sz="2400" dirty="0" err="1" smtClean="0"/>
              <a:t>covers</a:t>
            </a:r>
            <a:r>
              <a:rPr lang="cs-CZ" sz="2400" dirty="0" smtClean="0"/>
              <a:t>:</a:t>
            </a:r>
            <a:endParaRPr lang="cs-CZ" sz="2400" dirty="0" smtClean="0"/>
          </a:p>
          <a:p>
            <a:pPr marL="1840050" lvl="1" indent="-360000">
              <a:spcBef>
                <a:spcPts val="800"/>
              </a:spcBef>
            </a:pPr>
            <a:r>
              <a:rPr lang="cs-CZ" sz="2000" dirty="0" smtClean="0"/>
              <a:t>211 </a:t>
            </a:r>
            <a:r>
              <a:rPr lang="cs-CZ" sz="2000" dirty="0" err="1" smtClean="0"/>
              <a:t>electric</a:t>
            </a:r>
            <a:r>
              <a:rPr lang="cs-CZ" sz="2000" dirty="0" smtClean="0"/>
              <a:t> </a:t>
            </a:r>
            <a:r>
              <a:rPr lang="cs-CZ" sz="2000" dirty="0" err="1" smtClean="0"/>
              <a:t>delivery</a:t>
            </a:r>
            <a:r>
              <a:rPr lang="cs-CZ" sz="2000" dirty="0" smtClean="0"/>
              <a:t> </a:t>
            </a:r>
            <a:r>
              <a:rPr lang="cs-CZ" sz="2000" dirty="0" err="1" smtClean="0"/>
              <a:t>points</a:t>
            </a:r>
            <a:r>
              <a:rPr lang="cs-CZ" sz="2000" dirty="0" smtClean="0"/>
              <a:t> (43 public </a:t>
            </a:r>
            <a:r>
              <a:rPr lang="cs-CZ" sz="2000" dirty="0" err="1" smtClean="0"/>
              <a:t>lighting</a:t>
            </a:r>
            <a:r>
              <a:rPr lang="cs-CZ" sz="2000" dirty="0" smtClean="0"/>
              <a:t>)</a:t>
            </a:r>
          </a:p>
          <a:p>
            <a:pPr marL="1840050" lvl="1" indent="-360000">
              <a:spcBef>
                <a:spcPts val="800"/>
              </a:spcBef>
            </a:pPr>
            <a:r>
              <a:rPr lang="cs-CZ" sz="2000" dirty="0" smtClean="0"/>
              <a:t>62 </a:t>
            </a:r>
            <a:r>
              <a:rPr lang="cs-CZ" sz="2000" dirty="0" err="1" smtClean="0"/>
              <a:t>heat</a:t>
            </a:r>
            <a:r>
              <a:rPr lang="cs-CZ" sz="2000" dirty="0" smtClean="0"/>
              <a:t> </a:t>
            </a:r>
            <a:r>
              <a:rPr lang="cs-CZ" sz="2000" dirty="0" err="1" smtClean="0"/>
              <a:t>delivery</a:t>
            </a:r>
            <a:r>
              <a:rPr lang="cs-CZ" sz="2000" dirty="0" smtClean="0"/>
              <a:t> </a:t>
            </a:r>
            <a:r>
              <a:rPr lang="cs-CZ" sz="2000" dirty="0" err="1" smtClean="0"/>
              <a:t>points</a:t>
            </a:r>
            <a:endParaRPr lang="cs-CZ" sz="2000" dirty="0" smtClean="0"/>
          </a:p>
          <a:p>
            <a:pPr marL="1840050" lvl="1" indent="-360000">
              <a:spcBef>
                <a:spcPts val="800"/>
              </a:spcBef>
            </a:pPr>
            <a:r>
              <a:rPr lang="cs-CZ" sz="2000" dirty="0" smtClean="0"/>
              <a:t>19 </a:t>
            </a:r>
            <a:r>
              <a:rPr lang="cs-CZ" sz="2000" dirty="0" err="1" smtClean="0"/>
              <a:t>gas</a:t>
            </a:r>
            <a:r>
              <a:rPr lang="cs-CZ" sz="2000" dirty="0" smtClean="0"/>
              <a:t> </a:t>
            </a:r>
            <a:r>
              <a:rPr lang="cs-CZ" sz="2000" dirty="0" err="1" smtClean="0"/>
              <a:t>delivery</a:t>
            </a:r>
            <a:r>
              <a:rPr lang="cs-CZ" sz="2000" dirty="0" smtClean="0"/>
              <a:t> </a:t>
            </a:r>
            <a:r>
              <a:rPr lang="cs-CZ" sz="2000" dirty="0" err="1" smtClean="0"/>
              <a:t>points</a:t>
            </a:r>
            <a:endParaRPr lang="cs-CZ" sz="2000" dirty="0" smtClean="0"/>
          </a:p>
          <a:p>
            <a:pPr marL="1840050" lvl="1" indent="-360000">
              <a:spcBef>
                <a:spcPts val="800"/>
              </a:spcBef>
            </a:pPr>
            <a:r>
              <a:rPr lang="cs-CZ" sz="2000" dirty="0" smtClean="0"/>
              <a:t>97 </a:t>
            </a:r>
            <a:r>
              <a:rPr lang="cs-CZ" sz="2000" dirty="0" err="1" smtClean="0"/>
              <a:t>water</a:t>
            </a:r>
            <a:r>
              <a:rPr lang="cs-CZ" sz="2000" dirty="0" smtClean="0"/>
              <a:t> </a:t>
            </a:r>
            <a:r>
              <a:rPr lang="cs-CZ" sz="2000" dirty="0" err="1" smtClean="0"/>
              <a:t>meters</a:t>
            </a:r>
            <a:endParaRPr lang="cs-CZ" sz="2000" dirty="0" smtClean="0"/>
          </a:p>
          <a:p>
            <a:pPr marL="1440000" indent="-360000">
              <a:spcBef>
                <a:spcPts val="800"/>
              </a:spcBef>
            </a:pPr>
            <a:r>
              <a:rPr lang="cs-CZ" sz="2400" dirty="0" err="1" smtClean="0"/>
              <a:t>Energy</a:t>
            </a:r>
            <a:r>
              <a:rPr lang="cs-CZ" sz="2400" dirty="0" smtClean="0"/>
              <a:t> </a:t>
            </a:r>
            <a:r>
              <a:rPr lang="cs-CZ" sz="2400" dirty="0" err="1" smtClean="0"/>
              <a:t>consumption</a:t>
            </a:r>
            <a:r>
              <a:rPr lang="cs-CZ" sz="2400" dirty="0" smtClean="0"/>
              <a:t> and </a:t>
            </a:r>
            <a:r>
              <a:rPr lang="cs-CZ" sz="2400" dirty="0" err="1" smtClean="0"/>
              <a:t>expenditures</a:t>
            </a:r>
            <a:r>
              <a:rPr lang="cs-CZ" sz="2400" dirty="0" smtClean="0"/>
              <a:t> are </a:t>
            </a:r>
            <a:r>
              <a:rPr lang="cs-CZ" sz="2400" dirty="0" err="1" smtClean="0"/>
              <a:t>recorded</a:t>
            </a:r>
            <a:r>
              <a:rPr lang="cs-CZ" sz="2400" dirty="0" smtClean="0"/>
              <a:t> in database</a:t>
            </a:r>
          </a:p>
          <a:p>
            <a:pPr marL="1440000" indent="-360000">
              <a:spcBef>
                <a:spcPts val="800"/>
              </a:spcBef>
            </a:pPr>
            <a:r>
              <a:rPr lang="cs-CZ" sz="2400" dirty="0" err="1" smtClean="0"/>
              <a:t>The</a:t>
            </a:r>
            <a:r>
              <a:rPr lang="cs-CZ" sz="2400" dirty="0" smtClean="0"/>
              <a:t> data are </a:t>
            </a:r>
            <a:r>
              <a:rPr lang="cs-CZ" sz="2400" dirty="0" err="1" smtClean="0"/>
              <a:t>used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energy</a:t>
            </a:r>
            <a:r>
              <a:rPr lang="cs-CZ" sz="2400" dirty="0" smtClean="0"/>
              <a:t> </a:t>
            </a:r>
            <a:r>
              <a:rPr lang="cs-CZ" sz="2400" dirty="0" err="1" smtClean="0"/>
              <a:t>stock</a:t>
            </a:r>
            <a:r>
              <a:rPr lang="cs-CZ" sz="2400" dirty="0" smtClean="0"/>
              <a:t> </a:t>
            </a:r>
            <a:r>
              <a:rPr lang="cs-CZ" sz="2400" dirty="0" err="1" smtClean="0"/>
              <a:t>purchasing</a:t>
            </a:r>
            <a:endParaRPr lang="cs-CZ" sz="2400" dirty="0" smtClean="0"/>
          </a:p>
          <a:p>
            <a:pPr marL="1440000" indent="-360000">
              <a:spcBef>
                <a:spcPts val="800"/>
              </a:spcBef>
            </a:pPr>
            <a:r>
              <a:rPr lang="cs-CZ" sz="2400" dirty="0" err="1" smtClean="0"/>
              <a:t>EnMS</a:t>
            </a:r>
            <a:r>
              <a:rPr lang="cs-CZ" sz="2400" dirty="0" smtClean="0"/>
              <a:t> </a:t>
            </a:r>
            <a:r>
              <a:rPr lang="cs-CZ" sz="2400" dirty="0" err="1" smtClean="0"/>
              <a:t>was</a:t>
            </a:r>
            <a:r>
              <a:rPr lang="cs-CZ" sz="2400" dirty="0" smtClean="0"/>
              <a:t> proved by </a:t>
            </a:r>
            <a:r>
              <a:rPr lang="cs-CZ" sz="2400" dirty="0" err="1" smtClean="0"/>
              <a:t>certification</a:t>
            </a:r>
            <a:r>
              <a:rPr lang="cs-CZ" sz="2400" dirty="0" smtClean="0"/>
              <a:t> body</a:t>
            </a:r>
          </a:p>
          <a:p>
            <a:pPr marL="1440000" indent="-360000">
              <a:spcBef>
                <a:spcPts val="800"/>
              </a:spcBef>
            </a:pPr>
            <a:r>
              <a:rPr lang="cs-CZ" sz="2400" dirty="0" err="1" smtClean="0"/>
              <a:t>Certifikate</a:t>
            </a:r>
            <a:r>
              <a:rPr lang="cs-CZ" sz="2400" dirty="0" smtClean="0"/>
              <a:t> </a:t>
            </a:r>
            <a:r>
              <a:rPr lang="cs-CZ" sz="2400" dirty="0" err="1" smtClean="0"/>
              <a:t>was</a:t>
            </a:r>
            <a:r>
              <a:rPr lang="cs-CZ" sz="2400" dirty="0" smtClean="0"/>
              <a:t> </a:t>
            </a:r>
            <a:r>
              <a:rPr lang="cs-CZ" sz="2400" dirty="0" err="1" smtClean="0"/>
              <a:t>revealed</a:t>
            </a:r>
            <a:r>
              <a:rPr lang="cs-CZ" sz="2400" dirty="0" smtClean="0"/>
              <a:t> in </a:t>
            </a:r>
            <a:r>
              <a:rPr lang="cs-CZ" sz="2400" dirty="0" err="1" smtClean="0"/>
              <a:t>March</a:t>
            </a:r>
            <a:r>
              <a:rPr lang="cs-CZ" sz="2400" dirty="0" smtClean="0"/>
              <a:t> 2023</a:t>
            </a:r>
            <a:endParaRPr lang="cs-CZ" sz="2400" dirty="0" smtClean="0"/>
          </a:p>
          <a:p>
            <a:endParaRPr lang="cs-CZ" dirty="0"/>
          </a:p>
        </p:txBody>
      </p:sp>
      <p:pic>
        <p:nvPicPr>
          <p:cNvPr id="6" name="Picture 2" descr="K:\LOGA\město\L ZRNS 20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7" y="5661248"/>
            <a:ext cx="1138271" cy="10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24064" cy="365125"/>
          </a:xfrm>
        </p:spPr>
        <p:txBody>
          <a:bodyPr/>
          <a:lstStyle/>
          <a:p>
            <a:r>
              <a:rPr lang="cs-CZ" dirty="0" err="1"/>
              <a:t>Wien</a:t>
            </a:r>
            <a:r>
              <a:rPr lang="cs-CZ" dirty="0"/>
              <a:t> 25. 4. 2023</a:t>
            </a:r>
          </a:p>
        </p:txBody>
      </p:sp>
    </p:spTree>
    <p:extLst>
      <p:ext uri="{BB962C8B-B14F-4D97-AF65-F5344CB8AC3E}">
        <p14:creationId xmlns:p14="http://schemas.microsoft.com/office/powerpoint/2010/main" val="374252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hanvyk\Desktop\Výstřiž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3" y="1"/>
            <a:ext cx="133579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75656" y="332656"/>
            <a:ext cx="5760640" cy="782960"/>
          </a:xfrm>
        </p:spPr>
        <p:txBody>
          <a:bodyPr>
            <a:normAutofit/>
          </a:bodyPr>
          <a:lstStyle/>
          <a:p>
            <a:r>
              <a:rPr lang="cs-CZ" sz="3200" dirty="0" err="1" smtClean="0"/>
              <a:t>EnMS</a:t>
            </a:r>
            <a:r>
              <a:rPr lang="cs-CZ" sz="3200" dirty="0"/>
              <a:t> </a:t>
            </a:r>
            <a:r>
              <a:rPr lang="cs-CZ" sz="3200" dirty="0" err="1" smtClean="0"/>
              <a:t>certified</a:t>
            </a:r>
            <a:r>
              <a:rPr lang="cs-CZ" sz="3200" dirty="0" smtClean="0"/>
              <a:t> </a:t>
            </a:r>
            <a:r>
              <a:rPr lang="cs-CZ" sz="3200" dirty="0" smtClean="0"/>
              <a:t>by ISO 50 001</a:t>
            </a:r>
            <a:endParaRPr lang="cs-CZ" sz="3200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173" y="1600200"/>
            <a:ext cx="3199654" cy="4525963"/>
          </a:xfrm>
          <a:ln w="6350">
            <a:solidFill>
              <a:schemeClr val="tx1"/>
            </a:solidFill>
          </a:ln>
        </p:spPr>
      </p:pic>
      <p:pic>
        <p:nvPicPr>
          <p:cNvPr id="6" name="Picture 2" descr="K:\LOGA\město\L ZRNS 20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7" y="5661248"/>
            <a:ext cx="1138271" cy="10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24064" cy="365125"/>
          </a:xfrm>
        </p:spPr>
        <p:txBody>
          <a:bodyPr/>
          <a:lstStyle/>
          <a:p>
            <a:r>
              <a:rPr lang="cs-CZ" dirty="0" err="1"/>
              <a:t>Wien</a:t>
            </a:r>
            <a:r>
              <a:rPr lang="cs-CZ" dirty="0"/>
              <a:t> 25. 4. 2023</a:t>
            </a:r>
          </a:p>
        </p:txBody>
      </p:sp>
    </p:spTree>
    <p:extLst>
      <p:ext uri="{BB962C8B-B14F-4D97-AF65-F5344CB8AC3E}">
        <p14:creationId xmlns:p14="http://schemas.microsoft.com/office/powerpoint/2010/main" val="414822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hanvyk\Desktop\Výstřiž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3" y="1"/>
            <a:ext cx="133579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31640" y="404664"/>
            <a:ext cx="5544616" cy="710952"/>
          </a:xfrm>
        </p:spPr>
        <p:txBody>
          <a:bodyPr>
            <a:normAutofit/>
          </a:bodyPr>
          <a:lstStyle/>
          <a:p>
            <a:r>
              <a:rPr lang="cs-CZ" sz="3200" dirty="0" smtClean="0"/>
              <a:t>SECAP: CO</a:t>
            </a:r>
            <a:r>
              <a:rPr lang="cs-CZ" sz="3200" baseline="-25000" dirty="0" smtClean="0"/>
              <a:t>2 </a:t>
            </a:r>
            <a:r>
              <a:rPr lang="cs-CZ" sz="3200" dirty="0" err="1"/>
              <a:t>reduction</a:t>
            </a:r>
            <a:endParaRPr lang="cs-CZ" sz="3200" baseline="-25000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2" descr="K:\LOGA\město\L ZRNS 20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7" y="5661248"/>
            <a:ext cx="1138271" cy="10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24064" cy="365125"/>
          </a:xfrm>
        </p:spPr>
        <p:txBody>
          <a:bodyPr/>
          <a:lstStyle/>
          <a:p>
            <a:r>
              <a:rPr lang="cs-CZ" dirty="0" err="1"/>
              <a:t>Wien</a:t>
            </a:r>
            <a:r>
              <a:rPr lang="cs-CZ" dirty="0"/>
              <a:t> 25. 4. 2023</a:t>
            </a:r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424020"/>
              </p:ext>
            </p:extLst>
          </p:nvPr>
        </p:nvGraphicFramePr>
        <p:xfrm>
          <a:off x="1475656" y="2925714"/>
          <a:ext cx="640871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972048"/>
              </p:ext>
            </p:extLst>
          </p:nvPr>
        </p:nvGraphicFramePr>
        <p:xfrm>
          <a:off x="1691680" y="1628800"/>
          <a:ext cx="6095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 b="0" dirty="0" err="1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</a:rPr>
                        <a:t>2030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0" dirty="0" err="1" smtClean="0">
                          <a:solidFill>
                            <a:schemeClr val="tx1"/>
                          </a:solidFill>
                        </a:rPr>
                        <a:t>GWh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223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217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198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185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183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</a:rPr>
                        <a:t>~ 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cs-CZ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tx1"/>
                          </a:solidFill>
                        </a:rPr>
                        <a:t>CO</a:t>
                      </a:r>
                      <a:r>
                        <a:rPr lang="cs-CZ" sz="1400" b="0" baseline="-25000" dirty="0" smtClean="0">
                          <a:solidFill>
                            <a:schemeClr val="tx1"/>
                          </a:solidFill>
                        </a:rPr>
                        <a:t>2   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</a:rPr>
                        <a:t>[t]</a:t>
                      </a:r>
                      <a:endParaRPr lang="cs-CZ" sz="14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107 681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100 766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91 644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70 135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66 804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 56 816</a:t>
                      </a:r>
                      <a:endParaRPr lang="cs-CZ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30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hanvyk\Desktop\Výstřiž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3" y="1"/>
            <a:ext cx="133579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408712" cy="792088"/>
          </a:xfrm>
        </p:spPr>
        <p:txBody>
          <a:bodyPr>
            <a:normAutofit fontScale="90000"/>
          </a:bodyPr>
          <a:lstStyle/>
          <a:p>
            <a:r>
              <a:rPr lang="cs-CZ" sz="3200" dirty="0" err="1" smtClean="0"/>
              <a:t>Finished</a:t>
            </a:r>
            <a:r>
              <a:rPr lang="cs-CZ" sz="3200" dirty="0" smtClean="0"/>
              <a:t> and </a:t>
            </a:r>
            <a:r>
              <a:rPr lang="cs-CZ" sz="3200" dirty="0" err="1" smtClean="0"/>
              <a:t>prepared</a:t>
            </a:r>
            <a:r>
              <a:rPr lang="cs-CZ" sz="3200" dirty="0" smtClean="0"/>
              <a:t> </a:t>
            </a:r>
            <a:r>
              <a:rPr lang="cs-CZ" sz="3200" dirty="0" err="1" smtClean="0"/>
              <a:t>energy</a:t>
            </a:r>
            <a:r>
              <a:rPr lang="cs-CZ" sz="3200" dirty="0" smtClean="0"/>
              <a:t> </a:t>
            </a:r>
            <a:r>
              <a:rPr lang="cs-CZ" sz="3200" dirty="0" err="1" smtClean="0"/>
              <a:t>projects</a:t>
            </a:r>
            <a:endParaRPr lang="cs-CZ" sz="3200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2" descr="K:\LOGA\město\L ZRNS 20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7" y="5661248"/>
            <a:ext cx="1138271" cy="10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24064" cy="365125"/>
          </a:xfrm>
        </p:spPr>
        <p:txBody>
          <a:bodyPr/>
          <a:lstStyle/>
          <a:p>
            <a:r>
              <a:rPr lang="cs-CZ" dirty="0" err="1"/>
              <a:t>Wien</a:t>
            </a:r>
            <a:r>
              <a:rPr lang="cs-CZ" dirty="0"/>
              <a:t> 25. 4. 2023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594495" y="5445224"/>
            <a:ext cx="5936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total</a:t>
            </a:r>
            <a:r>
              <a:rPr lang="cs-CZ" dirty="0" smtClean="0"/>
              <a:t> area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municipal</a:t>
            </a:r>
            <a:r>
              <a:rPr lang="cs-CZ" dirty="0" smtClean="0"/>
              <a:t> </a:t>
            </a:r>
            <a:r>
              <a:rPr lang="cs-CZ" dirty="0" err="1" smtClean="0"/>
              <a:t>buildings</a:t>
            </a:r>
            <a:r>
              <a:rPr lang="cs-CZ" dirty="0" smtClean="0"/>
              <a:t> </a:t>
            </a:r>
            <a:r>
              <a:rPr lang="cs-CZ" dirty="0" err="1" smtClean="0"/>
              <a:t>roofs</a:t>
            </a:r>
            <a:r>
              <a:rPr lang="cs-CZ" dirty="0" smtClean="0"/>
              <a:t> </a:t>
            </a:r>
            <a:r>
              <a:rPr lang="cs-CZ" dirty="0" err="1" smtClean="0"/>
              <a:t>exceeds</a:t>
            </a:r>
            <a:r>
              <a:rPr lang="cs-CZ" dirty="0" smtClean="0"/>
              <a:t> 45 000 m</a:t>
            </a:r>
            <a:r>
              <a:rPr lang="cs-CZ" baseline="30000" dirty="0" smtClean="0"/>
              <a:t>2</a:t>
            </a:r>
          </a:p>
          <a:p>
            <a:r>
              <a:rPr lang="cs-CZ" dirty="0" err="1" smtClean="0"/>
              <a:t>How</a:t>
            </a:r>
            <a:r>
              <a:rPr lang="cs-CZ" dirty="0" smtClean="0"/>
              <a:t> to use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potential</a:t>
            </a:r>
            <a:r>
              <a:rPr lang="cs-CZ" dirty="0" smtClean="0"/>
              <a:t>?</a:t>
            </a:r>
            <a:endParaRPr lang="cs-CZ" dirty="0"/>
          </a:p>
          <a:p>
            <a:endParaRPr lang="cs-CZ" baseline="300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1124744"/>
            <a:ext cx="6048000" cy="418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2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hanvyk\Desktop\Výstřiž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3" y="1"/>
            <a:ext cx="133579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408712" cy="792088"/>
          </a:xfrm>
        </p:spPr>
        <p:txBody>
          <a:bodyPr>
            <a:normAutofit fontScale="90000"/>
          </a:bodyPr>
          <a:lstStyle/>
          <a:p>
            <a:r>
              <a:rPr lang="cs-CZ" sz="3200" dirty="0" err="1" smtClean="0"/>
              <a:t>Finished</a:t>
            </a:r>
            <a:r>
              <a:rPr lang="cs-CZ" sz="3200" dirty="0" smtClean="0"/>
              <a:t> and </a:t>
            </a:r>
            <a:r>
              <a:rPr lang="cs-CZ" sz="3200" dirty="0" err="1" smtClean="0"/>
              <a:t>prepared</a:t>
            </a:r>
            <a:r>
              <a:rPr lang="cs-CZ" sz="3200" dirty="0" smtClean="0"/>
              <a:t> </a:t>
            </a:r>
            <a:r>
              <a:rPr lang="cs-CZ" sz="3200" dirty="0" err="1" smtClean="0"/>
              <a:t>energy</a:t>
            </a:r>
            <a:r>
              <a:rPr lang="cs-CZ" sz="3200" dirty="0" smtClean="0"/>
              <a:t> </a:t>
            </a:r>
            <a:r>
              <a:rPr lang="cs-CZ" sz="3200" dirty="0" err="1" smtClean="0"/>
              <a:t>projects</a:t>
            </a:r>
            <a:endParaRPr lang="cs-CZ" sz="3200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2" descr="K:\LOGA\město\L ZRNS 20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7" y="5661248"/>
            <a:ext cx="1138271" cy="10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24064" cy="365125"/>
          </a:xfrm>
        </p:spPr>
        <p:txBody>
          <a:bodyPr/>
          <a:lstStyle/>
          <a:p>
            <a:r>
              <a:rPr lang="cs-CZ" dirty="0" err="1"/>
              <a:t>Wien</a:t>
            </a:r>
            <a:r>
              <a:rPr lang="cs-CZ" dirty="0"/>
              <a:t> 25. 4. 2023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4" b="30703"/>
          <a:stretch/>
        </p:blipFill>
        <p:spPr>
          <a:xfrm>
            <a:off x="1579613" y="1700808"/>
            <a:ext cx="6114763" cy="302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1" name="TextovéPole 10"/>
          <p:cNvSpPr txBox="1"/>
          <p:nvPr/>
        </p:nvSpPr>
        <p:spPr>
          <a:xfrm>
            <a:off x="1579612" y="5291916"/>
            <a:ext cx="5437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Biosolar</a:t>
            </a:r>
            <a:r>
              <a:rPr lang="cs-CZ" dirty="0" smtClean="0"/>
              <a:t> green </a:t>
            </a:r>
            <a:r>
              <a:rPr lang="cs-CZ" dirty="0" err="1" smtClean="0"/>
              <a:t>roof</a:t>
            </a:r>
            <a:r>
              <a:rPr lang="cs-CZ" dirty="0" smtClean="0"/>
              <a:t> </a:t>
            </a:r>
            <a:r>
              <a:rPr lang="cs-CZ" dirty="0" err="1" smtClean="0"/>
              <a:t>combines</a:t>
            </a:r>
            <a:r>
              <a:rPr lang="cs-CZ" dirty="0" smtClean="0"/>
              <a:t> PV </a:t>
            </a:r>
            <a:r>
              <a:rPr lang="cs-CZ" dirty="0" err="1" smtClean="0"/>
              <a:t>panels</a:t>
            </a:r>
            <a:r>
              <a:rPr lang="cs-CZ" dirty="0" smtClean="0"/>
              <a:t> and </a:t>
            </a:r>
            <a:r>
              <a:rPr lang="cs-CZ" dirty="0" err="1" smtClean="0"/>
              <a:t>low</a:t>
            </a:r>
            <a:r>
              <a:rPr lang="cs-CZ" dirty="0" smtClean="0"/>
              <a:t> </a:t>
            </a:r>
            <a:r>
              <a:rPr lang="cs-CZ" dirty="0" err="1" smtClean="0"/>
              <a:t>plants</a:t>
            </a:r>
            <a:r>
              <a:rPr lang="cs-CZ" dirty="0" smtClean="0"/>
              <a:t>; </a:t>
            </a:r>
          </a:p>
          <a:p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instalation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Czech-</a:t>
            </a:r>
            <a:r>
              <a:rPr lang="cs-CZ" dirty="0" err="1" smtClean="0"/>
              <a:t>Moratian</a:t>
            </a:r>
            <a:r>
              <a:rPr lang="cs-CZ" dirty="0" smtClean="0"/>
              <a:t> </a:t>
            </a:r>
            <a:r>
              <a:rPr lang="cs-CZ" dirty="0" err="1" smtClean="0"/>
              <a:t>Highland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Coopeeration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university </a:t>
            </a:r>
            <a:r>
              <a:rPr lang="cs-CZ" dirty="0" err="1" smtClean="0"/>
              <a:t>reseach</a:t>
            </a:r>
            <a:r>
              <a:rPr lang="cs-CZ" dirty="0" smtClean="0"/>
              <a:t> centre UCEEB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492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hanvyk\Desktop\Výstřiž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3" y="1"/>
            <a:ext cx="133579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408712" cy="792088"/>
          </a:xfrm>
        </p:spPr>
        <p:txBody>
          <a:bodyPr>
            <a:normAutofit fontScale="90000"/>
          </a:bodyPr>
          <a:lstStyle/>
          <a:p>
            <a:r>
              <a:rPr lang="cs-CZ" sz="3200" dirty="0" err="1" smtClean="0"/>
              <a:t>Finished</a:t>
            </a:r>
            <a:r>
              <a:rPr lang="cs-CZ" sz="3200" dirty="0" smtClean="0"/>
              <a:t> and </a:t>
            </a:r>
            <a:r>
              <a:rPr lang="cs-CZ" sz="3200" dirty="0" err="1" smtClean="0"/>
              <a:t>prepared</a:t>
            </a:r>
            <a:r>
              <a:rPr lang="cs-CZ" sz="3200" dirty="0" smtClean="0"/>
              <a:t> </a:t>
            </a:r>
            <a:r>
              <a:rPr lang="cs-CZ" sz="3200" dirty="0" err="1" smtClean="0"/>
              <a:t>energy</a:t>
            </a:r>
            <a:r>
              <a:rPr lang="cs-CZ" sz="3200" dirty="0" smtClean="0"/>
              <a:t> </a:t>
            </a:r>
            <a:r>
              <a:rPr lang="cs-CZ" sz="3200" dirty="0" err="1" smtClean="0"/>
              <a:t>projects</a:t>
            </a:r>
            <a:endParaRPr lang="cs-CZ" sz="3200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2" descr="K:\LOGA\město\L ZRNS 20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7" y="5661248"/>
            <a:ext cx="1138271" cy="10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24064" cy="365125"/>
          </a:xfrm>
        </p:spPr>
        <p:txBody>
          <a:bodyPr/>
          <a:lstStyle/>
          <a:p>
            <a:r>
              <a:rPr lang="cs-CZ" dirty="0" err="1"/>
              <a:t>Wien</a:t>
            </a:r>
            <a:r>
              <a:rPr lang="cs-CZ" dirty="0"/>
              <a:t> 25. 4. 2023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579612" y="5291916"/>
            <a:ext cx="6601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Hybrid </a:t>
            </a:r>
            <a:r>
              <a:rPr lang="cs-CZ" dirty="0" err="1" smtClean="0"/>
              <a:t>colectors</a:t>
            </a:r>
            <a:r>
              <a:rPr lang="cs-CZ" dirty="0" smtClean="0"/>
              <a:t> </a:t>
            </a:r>
            <a:r>
              <a:rPr lang="cs-CZ" dirty="0" err="1" smtClean="0"/>
              <a:t>combine</a:t>
            </a:r>
            <a:r>
              <a:rPr lang="cs-CZ" dirty="0" smtClean="0"/>
              <a:t> PV </a:t>
            </a:r>
            <a:r>
              <a:rPr lang="cs-CZ" dirty="0" err="1" smtClean="0"/>
              <a:t>panels</a:t>
            </a:r>
            <a:r>
              <a:rPr lang="cs-CZ" dirty="0" smtClean="0"/>
              <a:t> and </a:t>
            </a:r>
            <a:r>
              <a:rPr lang="cs-CZ" dirty="0" err="1" smtClean="0"/>
              <a:t>solar</a:t>
            </a:r>
            <a:r>
              <a:rPr lang="cs-CZ" dirty="0" smtClean="0"/>
              <a:t> </a:t>
            </a:r>
            <a:r>
              <a:rPr lang="cs-CZ" dirty="0" err="1" smtClean="0"/>
              <a:t>heating</a:t>
            </a:r>
            <a:r>
              <a:rPr lang="cs-CZ" dirty="0" smtClean="0"/>
              <a:t> </a:t>
            </a:r>
            <a:r>
              <a:rPr lang="cs-CZ" dirty="0" err="1" smtClean="0"/>
              <a:t>surface</a:t>
            </a:r>
            <a:r>
              <a:rPr lang="cs-CZ" dirty="0" smtClean="0"/>
              <a:t>; </a:t>
            </a:r>
          </a:p>
          <a:p>
            <a:r>
              <a:rPr lang="cs-CZ" dirty="0" smtClean="0"/>
              <a:t>92 </a:t>
            </a:r>
            <a:r>
              <a:rPr lang="cs-CZ" dirty="0" err="1" smtClean="0"/>
              <a:t>colectros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installed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swimming</a:t>
            </a:r>
            <a:r>
              <a:rPr lang="cs-CZ" dirty="0" smtClean="0"/>
              <a:t> pool </a:t>
            </a:r>
            <a:r>
              <a:rPr lang="cs-CZ" dirty="0" err="1" smtClean="0"/>
              <a:t>roof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2024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95078"/>
            <a:ext cx="4260304" cy="324848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431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D3884A240CC54D89FD9D2AB91CD179" ma:contentTypeVersion="16" ma:contentTypeDescription="Create a new document." ma:contentTypeScope="" ma:versionID="60781d860b3f4ed24d19eed9bbbaabb0">
  <xsd:schema xmlns:xsd="http://www.w3.org/2001/XMLSchema" xmlns:xs="http://www.w3.org/2001/XMLSchema" xmlns:p="http://schemas.microsoft.com/office/2006/metadata/properties" xmlns:ns2="7dfc0ab6-ad1c-4d29-8744-95a53333a0fe" xmlns:ns3="d60b0d63-3336-4640-9bd3-1c55d92ebcb3" xmlns:ns4="5efdf521-fadc-420b-84a3-4d93aad4d3d8" targetNamespace="http://schemas.microsoft.com/office/2006/metadata/properties" ma:root="true" ma:fieldsID="79fd17d37af798db36b14e61fe1fe83f" ns2:_="" ns3:_="" ns4:_="">
    <xsd:import namespace="7dfc0ab6-ad1c-4d29-8744-95a53333a0fe"/>
    <xsd:import namespace="d60b0d63-3336-4640-9bd3-1c55d92ebcb3"/>
    <xsd:import namespace="5efdf521-fadc-420b-84a3-4d93aad4d3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c0ab6-ad1c-4d29-8744-95a53333a0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fa52c81-d1ea-4e39-80a6-2aa480b7d1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0b0d63-3336-4640-9bd3-1c55d92ebcb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fdf521-fadc-420b-84a3-4d93aad4d3d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5bb6d9d6-5f3b-4ca8-8de9-0ed4b3845036}" ma:internalName="TaxCatchAll" ma:showField="CatchAllData" ma:web="5efdf521-fadc-420b-84a3-4d93aad4d3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fc0ab6-ad1c-4d29-8744-95a53333a0fe">
      <Terms xmlns="http://schemas.microsoft.com/office/infopath/2007/PartnerControls"/>
    </lcf76f155ced4ddcb4097134ff3c332f>
    <TaxCatchAll xmlns="5efdf521-fadc-420b-84a3-4d93aad4d3d8" xsi:nil="true"/>
  </documentManagement>
</p:properties>
</file>

<file path=customXml/itemProps1.xml><?xml version="1.0" encoding="utf-8"?>
<ds:datastoreItem xmlns:ds="http://schemas.openxmlformats.org/officeDocument/2006/customXml" ds:itemID="{744B6439-EBDD-4AF2-B85B-352AF83D52A5}"/>
</file>

<file path=customXml/itemProps2.xml><?xml version="1.0" encoding="utf-8"?>
<ds:datastoreItem xmlns:ds="http://schemas.openxmlformats.org/officeDocument/2006/customXml" ds:itemID="{872E2310-6089-49E6-B5DE-CFE3C2E7CFCD}"/>
</file>

<file path=customXml/itemProps3.xml><?xml version="1.0" encoding="utf-8"?>
<ds:datastoreItem xmlns:ds="http://schemas.openxmlformats.org/officeDocument/2006/customXml" ds:itemID="{DEB772A9-E475-4F28-81F7-691CCF7C04F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29051</TotalTime>
  <Words>563</Words>
  <Application>Microsoft Office PowerPoint</Application>
  <PresentationFormat>Předvádění na obrazovce (4:3)</PresentationFormat>
  <Paragraphs>92</Paragraphs>
  <Slides>9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Prezentace aplikace PowerPoint</vt:lpstr>
      <vt:lpstr>Briefly about Žďár nad Sázavou</vt:lpstr>
      <vt:lpstr>The energy review of Žďár n. S.</vt:lpstr>
      <vt:lpstr>EnMS certified by ISO 50 001</vt:lpstr>
      <vt:lpstr>EnMS certified by ISO 50 001</vt:lpstr>
      <vt:lpstr>SECAP: CO2 reduction</vt:lpstr>
      <vt:lpstr>Finished and prepared energy projects</vt:lpstr>
      <vt:lpstr>Finished and prepared energy projects</vt:lpstr>
      <vt:lpstr>Finished and prepared energy projects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Vostrejš Libor Ing.</dc:creator>
  <cp:lastModifiedBy>Bačovský Michal Ing.</cp:lastModifiedBy>
  <cp:revision>447</cp:revision>
  <cp:lastPrinted>2018-06-26T14:06:49Z</cp:lastPrinted>
  <dcterms:created xsi:type="dcterms:W3CDTF">2015-04-10T10:50:06Z</dcterms:created>
  <dcterms:modified xsi:type="dcterms:W3CDTF">2023-04-19T16:17:35Z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0x010100F2D3884A240CC54D89FD9D2AB91CD179</vt:lpwstr>
  </property>
</Properties>
</file>