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4" r:id="rId1"/>
  </p:sldMasterIdLst>
  <p:notesMasterIdLst>
    <p:notesMasterId r:id="rId18"/>
  </p:notesMasterIdLst>
  <p:handoutMasterIdLst>
    <p:handoutMasterId r:id="rId19"/>
  </p:handoutMasterIdLst>
  <p:sldIdLst>
    <p:sldId id="256" r:id="rId2"/>
    <p:sldId id="312" r:id="rId3"/>
    <p:sldId id="307" r:id="rId4"/>
    <p:sldId id="313" r:id="rId5"/>
    <p:sldId id="308" r:id="rId6"/>
    <p:sldId id="279" r:id="rId7"/>
    <p:sldId id="303" r:id="rId8"/>
    <p:sldId id="294" r:id="rId9"/>
    <p:sldId id="311" r:id="rId10"/>
    <p:sldId id="284" r:id="rId11"/>
    <p:sldId id="305" r:id="rId12"/>
    <p:sldId id="306" r:id="rId13"/>
    <p:sldId id="304" r:id="rId14"/>
    <p:sldId id="288" r:id="rId15"/>
    <p:sldId id="267" r:id="rId16"/>
    <p:sldId id="258" r:id="rId1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353"/>
    <a:srgbClr val="FFCC00"/>
    <a:srgbClr val="C2D785"/>
    <a:srgbClr val="FF7979"/>
    <a:srgbClr val="FF6600"/>
    <a:srgbClr val="993300"/>
    <a:srgbClr val="CC6600"/>
    <a:srgbClr val="417B85"/>
    <a:srgbClr val="9CC7CE"/>
    <a:srgbClr val="C0D8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1156"/>
  </p:normalViewPr>
  <p:slideViewPr>
    <p:cSldViewPr snapToGrid="0">
      <p:cViewPr varScale="1">
        <p:scale>
          <a:sx n="102" d="100"/>
          <a:sy n="102" d="100"/>
        </p:scale>
        <p:origin x="1496"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macbook/OneDrive/03_Affaires_EU/Q201_OwnYourSECAP_interne/3_W/WP1_Management/MM2_Vienna/graph%20pre&#769;sentati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xlsx"/></Relationships>
</file>

<file path=ppt/charts/_rels/chart3.xml.rels><?xml version="1.0" encoding="UTF-8" standalone="yes"?>
<Relationships xmlns="http://schemas.openxmlformats.org/package/2006/relationships"><Relationship Id="rId3" Type="http://schemas.openxmlformats.org/officeDocument/2006/relationships/oleObject" Target="Classeur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euille_de_calcul_Microsoft_Excel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34957168815438"/>
          <c:y val="0.12170087345639174"/>
          <c:w val="0.83450390816532549"/>
          <c:h val="0.61041159398999167"/>
        </c:manualLayout>
      </c:layout>
      <c:barChart>
        <c:barDir val="col"/>
        <c:grouping val="stacked"/>
        <c:varyColors val="0"/>
        <c:ser>
          <c:idx val="0"/>
          <c:order val="0"/>
          <c:tx>
            <c:strRef>
              <c:f>Feuil1!$D$13</c:f>
              <c:strCache>
                <c:ptCount val="1"/>
                <c:pt idx="0">
                  <c:v>Electricity</c:v>
                </c:pt>
              </c:strCache>
            </c:strRef>
          </c:tx>
          <c:spPr>
            <a:solidFill>
              <a:schemeClr val="accent1"/>
            </a:solidFill>
            <a:ln>
              <a:noFill/>
            </a:ln>
            <a:effectLst/>
          </c:spPr>
          <c:invertIfNegative val="0"/>
          <c:cat>
            <c:strRef>
              <c:f>Feuil1!$E$12:$G$12</c:f>
              <c:strCache>
                <c:ptCount val="3"/>
                <c:pt idx="0">
                  <c:v>2021</c:v>
                </c:pt>
                <c:pt idx="1">
                  <c:v>2023 R1</c:v>
                </c:pt>
                <c:pt idx="2">
                  <c:v>2023 R2</c:v>
                </c:pt>
              </c:strCache>
            </c:strRef>
          </c:cat>
          <c:val>
            <c:numRef>
              <c:f>Feuil1!$E$13:$G$13</c:f>
              <c:numCache>
                <c:formatCode>General</c:formatCode>
                <c:ptCount val="3"/>
                <c:pt idx="0">
                  <c:v>1595</c:v>
                </c:pt>
                <c:pt idx="1">
                  <c:v>3140</c:v>
                </c:pt>
                <c:pt idx="2">
                  <c:v>2883</c:v>
                </c:pt>
              </c:numCache>
            </c:numRef>
          </c:val>
          <c:extLst>
            <c:ext xmlns:c16="http://schemas.microsoft.com/office/drawing/2014/chart" uri="{C3380CC4-5D6E-409C-BE32-E72D297353CC}">
              <c16:uniqueId val="{00000000-F2BC-3648-B462-DED0464F42FB}"/>
            </c:ext>
          </c:extLst>
        </c:ser>
        <c:ser>
          <c:idx val="1"/>
          <c:order val="1"/>
          <c:tx>
            <c:strRef>
              <c:f>Feuil1!$D$14</c:f>
              <c:strCache>
                <c:ptCount val="1"/>
                <c:pt idx="0">
                  <c:v>Gas</c:v>
                </c:pt>
              </c:strCache>
            </c:strRef>
          </c:tx>
          <c:spPr>
            <a:solidFill>
              <a:srgbClr val="FFFF00">
                <a:alpha val="97836"/>
              </a:srgbClr>
            </a:solidFill>
            <a:ln>
              <a:noFill/>
            </a:ln>
            <a:effectLst/>
          </c:spPr>
          <c:invertIfNegative val="0"/>
          <c:cat>
            <c:strRef>
              <c:f>Feuil1!$E$12:$G$12</c:f>
              <c:strCache>
                <c:ptCount val="3"/>
                <c:pt idx="0">
                  <c:v>2021</c:v>
                </c:pt>
                <c:pt idx="1">
                  <c:v>2023 R1</c:v>
                </c:pt>
                <c:pt idx="2">
                  <c:v>2023 R2</c:v>
                </c:pt>
              </c:strCache>
            </c:strRef>
          </c:cat>
          <c:val>
            <c:numRef>
              <c:f>Feuil1!$E$14:$G$14</c:f>
              <c:numCache>
                <c:formatCode>General</c:formatCode>
                <c:ptCount val="3"/>
                <c:pt idx="0">
                  <c:v>903</c:v>
                </c:pt>
                <c:pt idx="1">
                  <c:v>2680</c:v>
                </c:pt>
                <c:pt idx="2">
                  <c:v>2512</c:v>
                </c:pt>
              </c:numCache>
            </c:numRef>
          </c:val>
          <c:extLst>
            <c:ext xmlns:c16="http://schemas.microsoft.com/office/drawing/2014/chart" uri="{C3380CC4-5D6E-409C-BE32-E72D297353CC}">
              <c16:uniqueId val="{00000001-F2BC-3648-B462-DED0464F42FB}"/>
            </c:ext>
          </c:extLst>
        </c:ser>
        <c:ser>
          <c:idx val="2"/>
          <c:order val="2"/>
          <c:tx>
            <c:strRef>
              <c:f>Feuil1!$D$15</c:f>
              <c:strCache>
                <c:ptCount val="1"/>
                <c:pt idx="0">
                  <c:v>Wood</c:v>
                </c:pt>
              </c:strCache>
            </c:strRef>
          </c:tx>
          <c:spPr>
            <a:solidFill>
              <a:schemeClr val="accent5"/>
            </a:solidFill>
            <a:ln>
              <a:noFill/>
            </a:ln>
            <a:effectLst/>
          </c:spPr>
          <c:invertIfNegative val="0"/>
          <c:cat>
            <c:strRef>
              <c:f>Feuil1!$E$12:$G$12</c:f>
              <c:strCache>
                <c:ptCount val="3"/>
                <c:pt idx="0">
                  <c:v>2021</c:v>
                </c:pt>
                <c:pt idx="1">
                  <c:v>2023 R1</c:v>
                </c:pt>
                <c:pt idx="2">
                  <c:v>2023 R2</c:v>
                </c:pt>
              </c:strCache>
            </c:strRef>
          </c:cat>
          <c:val>
            <c:numRef>
              <c:f>Feuil1!$E$15:$G$15</c:f>
              <c:numCache>
                <c:formatCode>General</c:formatCode>
                <c:ptCount val="3"/>
                <c:pt idx="0">
                  <c:v>196</c:v>
                </c:pt>
                <c:pt idx="1">
                  <c:v>389</c:v>
                </c:pt>
                <c:pt idx="2">
                  <c:v>389</c:v>
                </c:pt>
              </c:numCache>
            </c:numRef>
          </c:val>
          <c:extLst>
            <c:ext xmlns:c16="http://schemas.microsoft.com/office/drawing/2014/chart" uri="{C3380CC4-5D6E-409C-BE32-E72D297353CC}">
              <c16:uniqueId val="{00000002-F2BC-3648-B462-DED0464F42FB}"/>
            </c:ext>
          </c:extLst>
        </c:ser>
        <c:dLbls>
          <c:showLegendKey val="0"/>
          <c:showVal val="0"/>
          <c:showCatName val="0"/>
          <c:showSerName val="0"/>
          <c:showPercent val="0"/>
          <c:showBubbleSize val="0"/>
        </c:dLbls>
        <c:gapWidth val="150"/>
        <c:overlap val="100"/>
        <c:axId val="261557184"/>
        <c:axId val="261559456"/>
      </c:barChart>
      <c:catAx>
        <c:axId val="26155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261559456"/>
        <c:crosses val="autoZero"/>
        <c:auto val="1"/>
        <c:lblAlgn val="ctr"/>
        <c:lblOffset val="100"/>
        <c:noMultiLvlLbl val="0"/>
      </c:catAx>
      <c:valAx>
        <c:axId val="261559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fr-FR" sz="1800"/>
                  <a:t>x</a:t>
                </a:r>
                <a:r>
                  <a:rPr lang="fr-FR" sz="1800" baseline="0"/>
                  <a:t> 1000 €</a:t>
                </a:r>
                <a:endParaRPr lang="fr-FR" sz="180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261557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Consommation annuelle d'énergie par domaine d'application</a:t>
            </a:r>
          </a:p>
        </c:rich>
      </c:tx>
      <c:layout>
        <c:manualLayout>
          <c:xMode val="edge"/>
          <c:yMode val="edge"/>
          <c:x val="0.1745649313520849"/>
          <c:y val="5.93552221066706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1599768532870398"/>
          <c:y val="0.23651463378398455"/>
          <c:w val="0.82904471586720951"/>
          <c:h val="0.58278578385249014"/>
        </c:manualLayout>
      </c:layout>
      <c:barChart>
        <c:barDir val="col"/>
        <c:grouping val="clustered"/>
        <c:varyColors val="0"/>
        <c:ser>
          <c:idx val="0"/>
          <c:order val="0"/>
          <c:tx>
            <c:strRef>
              <c:f>Synthèse!$O$95</c:f>
              <c:strCache>
                <c:ptCount val="1"/>
                <c:pt idx="0">
                  <c:v>Bâtiment (toutes énergies)</c:v>
                </c:pt>
              </c:strCache>
            </c:strRef>
          </c:tx>
          <c:spPr>
            <a:solidFill>
              <a:schemeClr val="accent1"/>
            </a:solidFill>
            <a:ln>
              <a:noFill/>
            </a:ln>
            <a:effectLst/>
          </c:spPr>
          <c:invertIfNegative val="0"/>
          <c:dLbls>
            <c:spPr>
              <a:solidFill>
                <a:sysClr val="window" lastClr="FFFFFF"/>
              </a:solidFill>
              <a:ln w="19050">
                <a:solidFill>
                  <a:srgbClr val="4472C4"/>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Synthèse!$P$94:$T$94</c:f>
              <c:numCache>
                <c:formatCode>General</c:formatCode>
                <c:ptCount val="5"/>
                <c:pt idx="0">
                  <c:v>2018</c:v>
                </c:pt>
                <c:pt idx="1">
                  <c:v>2019</c:v>
                </c:pt>
                <c:pt idx="2">
                  <c:v>2020</c:v>
                </c:pt>
                <c:pt idx="3">
                  <c:v>2021</c:v>
                </c:pt>
                <c:pt idx="4">
                  <c:v>2022</c:v>
                </c:pt>
              </c:numCache>
            </c:numRef>
          </c:cat>
          <c:val>
            <c:numRef>
              <c:f>Synthèse!$P$95:$T$95</c:f>
              <c:numCache>
                <c:formatCode>_ * #\ ##0_)_ ;_ * \(#\ ##0\)_ ;_ * "-"??_)_ ;_ @_ </c:formatCode>
                <c:ptCount val="5"/>
                <c:pt idx="0">
                  <c:v>28773.066460000002</c:v>
                </c:pt>
                <c:pt idx="1">
                  <c:v>28653.640600000002</c:v>
                </c:pt>
                <c:pt idx="2">
                  <c:v>23132.853579999999</c:v>
                </c:pt>
                <c:pt idx="3">
                  <c:v>28884.04148</c:v>
                </c:pt>
                <c:pt idx="4">
                  <c:v>26236.507719999998</c:v>
                </c:pt>
              </c:numCache>
            </c:numRef>
          </c:val>
          <c:extLst>
            <c:ext xmlns:c16="http://schemas.microsoft.com/office/drawing/2014/chart" uri="{C3380CC4-5D6E-409C-BE32-E72D297353CC}">
              <c16:uniqueId val="{00000000-ACCA-4C0B-B08E-1B2CC0AB3F2A}"/>
            </c:ext>
          </c:extLst>
        </c:ser>
        <c:ser>
          <c:idx val="1"/>
          <c:order val="1"/>
          <c:tx>
            <c:strRef>
              <c:f>Synthèse!$O$96</c:f>
              <c:strCache>
                <c:ptCount val="1"/>
                <c:pt idx="0">
                  <c:v>Eclairage Public</c:v>
                </c:pt>
              </c:strCache>
            </c:strRef>
          </c:tx>
          <c:spPr>
            <a:solidFill>
              <a:srgbClr val="FFC000"/>
            </a:solidFill>
            <a:ln>
              <a:noFill/>
            </a:ln>
            <a:effectLst/>
          </c:spPr>
          <c:invertIfNegative val="0"/>
          <c:dLbls>
            <c:spPr>
              <a:solidFill>
                <a:sysClr val="window" lastClr="FFFFFF"/>
              </a:solidFill>
              <a:ln w="19050">
                <a:solidFill>
                  <a:srgbClr val="FFC000"/>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Synthèse!$P$94:$T$94</c:f>
              <c:numCache>
                <c:formatCode>General</c:formatCode>
                <c:ptCount val="5"/>
                <c:pt idx="0">
                  <c:v>2018</c:v>
                </c:pt>
                <c:pt idx="1">
                  <c:v>2019</c:v>
                </c:pt>
                <c:pt idx="2">
                  <c:v>2020</c:v>
                </c:pt>
                <c:pt idx="3">
                  <c:v>2021</c:v>
                </c:pt>
                <c:pt idx="4">
                  <c:v>2022</c:v>
                </c:pt>
              </c:numCache>
            </c:numRef>
          </c:cat>
          <c:val>
            <c:numRef>
              <c:f>Synthèse!$P$96:$T$96</c:f>
              <c:numCache>
                <c:formatCode>_ * #\ ##0_)_ ;_ * \(#\ ##0\)_ ;_ * "-"??_)_ ;_ @_ </c:formatCode>
                <c:ptCount val="5"/>
                <c:pt idx="0">
                  <c:v>4828.1769999999997</c:v>
                </c:pt>
                <c:pt idx="1">
                  <c:v>4546.3490000000002</c:v>
                </c:pt>
                <c:pt idx="2">
                  <c:v>4337.5379999999996</c:v>
                </c:pt>
                <c:pt idx="3">
                  <c:v>3766.5619999999999</c:v>
                </c:pt>
                <c:pt idx="4">
                  <c:v>2842.0520000000001</c:v>
                </c:pt>
              </c:numCache>
            </c:numRef>
          </c:val>
          <c:extLst>
            <c:ext xmlns:c16="http://schemas.microsoft.com/office/drawing/2014/chart" uri="{C3380CC4-5D6E-409C-BE32-E72D297353CC}">
              <c16:uniqueId val="{00000001-ACCA-4C0B-B08E-1B2CC0AB3F2A}"/>
            </c:ext>
          </c:extLst>
        </c:ser>
        <c:ser>
          <c:idx val="2"/>
          <c:order val="2"/>
          <c:tx>
            <c:strRef>
              <c:f>Synthèse!$O$97</c:f>
              <c:strCache>
                <c:ptCount val="1"/>
                <c:pt idx="0">
                  <c:v>Transport</c:v>
                </c:pt>
              </c:strCache>
            </c:strRef>
          </c:tx>
          <c:spPr>
            <a:solidFill>
              <a:schemeClr val="accent3"/>
            </a:solidFill>
            <a:ln>
              <a:noFill/>
            </a:ln>
            <a:effectLst/>
          </c:spPr>
          <c:invertIfNegative val="0"/>
          <c:dLbls>
            <c:dLbl>
              <c:idx val="4"/>
              <c:layout>
                <c:manualLayout>
                  <c:x val="2.3759349063323075E-2"/>
                  <c:y val="-1.80250804091267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D0-4902-B02D-7D7674B6F071}"/>
                </c:ext>
              </c:extLst>
            </c:dLbl>
            <c:spPr>
              <a:solidFill>
                <a:sysClr val="window" lastClr="FFFFFF"/>
              </a:solidFill>
              <a:ln w="22225">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Synthèse!$P$94:$T$94</c:f>
              <c:numCache>
                <c:formatCode>General</c:formatCode>
                <c:ptCount val="5"/>
                <c:pt idx="0">
                  <c:v>2018</c:v>
                </c:pt>
                <c:pt idx="1">
                  <c:v>2019</c:v>
                </c:pt>
                <c:pt idx="2">
                  <c:v>2020</c:v>
                </c:pt>
                <c:pt idx="3">
                  <c:v>2021</c:v>
                </c:pt>
                <c:pt idx="4">
                  <c:v>2022</c:v>
                </c:pt>
              </c:numCache>
            </c:numRef>
          </c:cat>
          <c:val>
            <c:numRef>
              <c:f>Synthèse!$P$97:$T$97</c:f>
              <c:numCache>
                <c:formatCode>_ * #\ ##0_)_ ;_ * \(#\ ##0\)_ ;_ * "-"??_)_ ;_ @_ </c:formatCode>
                <c:ptCount val="5"/>
                <c:pt idx="0">
                  <c:v>1724.0383791666666</c:v>
                </c:pt>
                <c:pt idx="1">
                  <c:v>1712.4983833333333</c:v>
                </c:pt>
                <c:pt idx="2">
                  <c:v>1379.3660972222222</c:v>
                </c:pt>
                <c:pt idx="3">
                  <c:v>1634.3214722222222</c:v>
                </c:pt>
                <c:pt idx="4">
                  <c:v>1698.3851875</c:v>
                </c:pt>
              </c:numCache>
            </c:numRef>
          </c:val>
          <c:extLst>
            <c:ext xmlns:c16="http://schemas.microsoft.com/office/drawing/2014/chart" uri="{C3380CC4-5D6E-409C-BE32-E72D297353CC}">
              <c16:uniqueId val="{00000002-ACCA-4C0B-B08E-1B2CC0AB3F2A}"/>
            </c:ext>
          </c:extLst>
        </c:ser>
        <c:dLbls>
          <c:showLegendKey val="0"/>
          <c:showVal val="0"/>
          <c:showCatName val="0"/>
          <c:showSerName val="0"/>
          <c:showPercent val="0"/>
          <c:showBubbleSize val="0"/>
        </c:dLbls>
        <c:gapWidth val="219"/>
        <c:axId val="195016704"/>
        <c:axId val="227109696"/>
      </c:barChart>
      <c:lineChart>
        <c:grouping val="standard"/>
        <c:varyColors val="0"/>
        <c:ser>
          <c:idx val="3"/>
          <c:order val="3"/>
          <c:tx>
            <c:v>DJU</c:v>
          </c:tx>
          <c:spPr>
            <a:ln w="28575" cap="rnd">
              <a:solidFill>
                <a:srgbClr val="92D050"/>
              </a:solidFill>
              <a:round/>
            </a:ln>
            <a:effectLst/>
          </c:spPr>
          <c:marker>
            <c:symbol val="circle"/>
            <c:size val="7"/>
            <c:spPr>
              <a:solidFill>
                <a:schemeClr val="bg1"/>
              </a:solidFill>
              <a:ln w="9525">
                <a:solidFill>
                  <a:schemeClr val="tx1"/>
                </a:solidFill>
              </a:ln>
              <a:effectLst/>
            </c:spPr>
          </c:marker>
          <c:val>
            <c:numRef>
              <c:f>DJU!$O$16:$S$16</c:f>
              <c:numCache>
                <c:formatCode>#\ ##0.00" "</c:formatCode>
                <c:ptCount val="5"/>
                <c:pt idx="0">
                  <c:v>2151.3000000000002</c:v>
                </c:pt>
                <c:pt idx="1">
                  <c:v>2195.6</c:v>
                </c:pt>
                <c:pt idx="2">
                  <c:v>2029.5</c:v>
                </c:pt>
                <c:pt idx="3">
                  <c:v>2321.8000000000002</c:v>
                </c:pt>
                <c:pt idx="4">
                  <c:v>2045.8999999999999</c:v>
                </c:pt>
              </c:numCache>
            </c:numRef>
          </c:val>
          <c:smooth val="0"/>
          <c:extLst>
            <c:ext xmlns:c16="http://schemas.microsoft.com/office/drawing/2014/chart" uri="{C3380CC4-5D6E-409C-BE32-E72D297353CC}">
              <c16:uniqueId val="{00000003-ACCA-4C0B-B08E-1B2CC0AB3F2A}"/>
            </c:ext>
          </c:extLst>
        </c:ser>
        <c:dLbls>
          <c:showLegendKey val="0"/>
          <c:showVal val="0"/>
          <c:showCatName val="0"/>
          <c:showSerName val="0"/>
          <c:showPercent val="0"/>
          <c:showBubbleSize val="0"/>
        </c:dLbls>
        <c:marker val="1"/>
        <c:smooth val="0"/>
        <c:axId val="970767808"/>
        <c:axId val="800688592"/>
      </c:lineChart>
      <c:catAx>
        <c:axId val="19501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27109696"/>
        <c:crosses val="autoZero"/>
        <c:auto val="1"/>
        <c:lblAlgn val="ctr"/>
        <c:lblOffset val="100"/>
        <c:noMultiLvlLbl val="0"/>
      </c:catAx>
      <c:valAx>
        <c:axId val="227109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fr-FR" b="1"/>
                  <a:t>MWh</a:t>
                </a:r>
              </a:p>
            </c:rich>
          </c:tx>
          <c:layout>
            <c:manualLayout>
              <c:xMode val="edge"/>
              <c:yMode val="edge"/>
              <c:x val="4.073004542071286E-2"/>
              <c:y val="0.1361693108576508"/>
            </c:manualLayout>
          </c:layout>
          <c:overlay val="0"/>
          <c:spPr>
            <a:noFill/>
            <a:ln>
              <a:noFill/>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fr-F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95016704"/>
        <c:crosses val="autoZero"/>
        <c:crossBetween val="between"/>
      </c:valAx>
      <c:valAx>
        <c:axId val="800688592"/>
        <c:scaling>
          <c:orientation val="minMax"/>
          <c:min val="1500"/>
        </c:scaling>
        <c:delete val="0"/>
        <c:axPos val="r"/>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b="1"/>
                  <a:t>DJU</a:t>
                </a:r>
              </a:p>
            </c:rich>
          </c:tx>
          <c:layout>
            <c:manualLayout>
              <c:xMode val="edge"/>
              <c:yMode val="edge"/>
              <c:x val="0.95213333030439506"/>
              <c:y val="0.13687588454770414"/>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0767808"/>
        <c:crosses val="max"/>
        <c:crossBetween val="between"/>
      </c:valAx>
      <c:catAx>
        <c:axId val="970767808"/>
        <c:scaling>
          <c:orientation val="minMax"/>
        </c:scaling>
        <c:delete val="1"/>
        <c:axPos val="b"/>
        <c:majorTickMark val="out"/>
        <c:minorTickMark val="none"/>
        <c:tickLblPos val="nextTo"/>
        <c:crossAx val="80068859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303-FE48-B35E-274139ECF474}"/>
              </c:ext>
            </c:extLst>
          </c:dPt>
          <c:dPt>
            <c:idx val="1"/>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7303-FE48-B35E-274139ECF474}"/>
              </c:ext>
            </c:extLst>
          </c:dPt>
          <c:dPt>
            <c:idx val="2"/>
            <c:bubble3D val="0"/>
            <c:spPr>
              <a:solidFill>
                <a:schemeClr val="bg1">
                  <a:lumMod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7303-FE48-B35E-274139ECF474}"/>
              </c:ext>
            </c:extLst>
          </c:dPt>
          <c:dLbls>
            <c:dLbl>
              <c:idx val="0"/>
              <c:layout>
                <c:manualLayout>
                  <c:x val="-0.10393733595800525"/>
                  <c:y val="-0.42419738892975245"/>
                </c:manualLayout>
              </c:layout>
              <c:showLegendKey val="0"/>
              <c:showVal val="0"/>
              <c:showCatName val="1"/>
              <c:showSerName val="0"/>
              <c:showPercent val="1"/>
              <c:showBubbleSize val="0"/>
              <c:extLst>
                <c:ext xmlns:c15="http://schemas.microsoft.com/office/drawing/2012/chart" uri="{CE6537A1-D6FC-4f65-9D91-7224C49458BB}">
                  <c15:layout>
                    <c:manualLayout>
                      <c:w val="0.22083333333333335"/>
                      <c:h val="0.29063080708752981"/>
                    </c:manualLayout>
                  </c15:layout>
                </c:ext>
                <c:ext xmlns:c16="http://schemas.microsoft.com/office/drawing/2014/chart" uri="{C3380CC4-5D6E-409C-BE32-E72D297353CC}">
                  <c16:uniqueId val="{00000001-7303-FE48-B35E-274139ECF47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Feuil1!$D$30:$D$32</c:f>
              <c:strCache>
                <c:ptCount val="3"/>
                <c:pt idx="0">
                  <c:v>Building (all energies)</c:v>
                </c:pt>
                <c:pt idx="1">
                  <c:v>Street lighting</c:v>
                </c:pt>
                <c:pt idx="2">
                  <c:v>Transport</c:v>
                </c:pt>
              </c:strCache>
            </c:strRef>
          </c:cat>
          <c:val>
            <c:numRef>
              <c:f>Feuil1!$E$30:$E$32</c:f>
              <c:numCache>
                <c:formatCode>General</c:formatCode>
                <c:ptCount val="3"/>
                <c:pt idx="0">
                  <c:v>26237</c:v>
                </c:pt>
                <c:pt idx="1">
                  <c:v>2842</c:v>
                </c:pt>
                <c:pt idx="2">
                  <c:v>1698</c:v>
                </c:pt>
              </c:numCache>
            </c:numRef>
          </c:val>
          <c:extLst>
            <c:ext xmlns:c16="http://schemas.microsoft.com/office/drawing/2014/chart" uri="{C3380CC4-5D6E-409C-BE32-E72D297353CC}">
              <c16:uniqueId val="{00000006-7303-FE48-B35E-274139ECF474}"/>
            </c:ext>
          </c:extLst>
        </c:ser>
        <c:dLbls>
          <c:showLegendKey val="0"/>
          <c:showVal val="0"/>
          <c:showCatName val="1"/>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sz="1400" b="1"/>
              <a:t>Share of SEU in the total building stock</a:t>
            </a:r>
          </a:p>
          <a:p>
            <a:pPr>
              <a:defRPr/>
            </a:pPr>
            <a:r>
              <a:rPr lang="fr-FR" sz="1400" b="1"/>
              <a:t>(</a:t>
            </a:r>
            <a:r>
              <a:rPr lang="fr-FR" sz="1400" b="1" err="1"/>
              <a:t>heating</a:t>
            </a:r>
            <a:r>
              <a:rPr lang="fr-FR" sz="1400" b="1"/>
              <a:t> and </a:t>
            </a:r>
            <a:r>
              <a:rPr lang="fr-FR" sz="1400" b="1" err="1"/>
              <a:t>electricity</a:t>
            </a:r>
            <a:r>
              <a:rPr lang="fr-FR" sz="1400" b="1"/>
              <a:t>) - 2022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3159727583071722E-2"/>
          <c:y val="0.13104160624319136"/>
          <c:w val="0.57134601924759409"/>
          <c:h val="0.78141673815256518"/>
        </c:manualLayout>
      </c:layout>
      <c:pie3DChart>
        <c:varyColors val="1"/>
        <c:ser>
          <c:idx val="0"/>
          <c:order val="0"/>
          <c:dPt>
            <c:idx val="0"/>
            <c:bubble3D val="0"/>
            <c:explosion val="11"/>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32F-4352-BD40-709E03BFA0B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32F-4352-BD40-709E03BFA0B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32F-4352-BD40-709E03BFA0B8}"/>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32F-4352-BD40-709E03BFA0B8}"/>
              </c:ext>
            </c:extLst>
          </c:dPt>
          <c:dPt>
            <c:idx val="4"/>
            <c:bubble3D val="0"/>
            <c:spPr>
              <a:solidFill>
                <a:schemeClr val="accent5">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832F-4352-BD40-709E03BFA0B8}"/>
              </c:ext>
            </c:extLst>
          </c:dPt>
          <c:dPt>
            <c:idx val="5"/>
            <c:bubble3D val="0"/>
            <c:spPr>
              <a:solidFill>
                <a:srgbClr val="7030A0"/>
              </a:solidFill>
              <a:ln w="25400">
                <a:solidFill>
                  <a:schemeClr val="lt1"/>
                </a:solidFill>
              </a:ln>
              <a:effectLst/>
              <a:sp3d contourW="25400">
                <a:contourClr>
                  <a:schemeClr val="lt1"/>
                </a:contourClr>
              </a:sp3d>
            </c:spPr>
            <c:extLst>
              <c:ext xmlns:c16="http://schemas.microsoft.com/office/drawing/2014/chart" uri="{C3380CC4-5D6E-409C-BE32-E72D297353CC}">
                <c16:uniqueId val="{0000000B-832F-4352-BD40-709E03BFA0B8}"/>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832F-4352-BD40-709E03BFA0B8}"/>
              </c:ext>
            </c:extLst>
          </c:dPt>
          <c:dPt>
            <c:idx val="7"/>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F-832F-4352-BD40-709E03BFA0B8}"/>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2F-4352-BD40-709E03BFA0B8}"/>
                </c:ext>
              </c:extLst>
            </c:dLbl>
            <c:dLbl>
              <c:idx val="1"/>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2F-4352-BD40-709E03BFA0B8}"/>
                </c:ext>
              </c:extLst>
            </c:dLbl>
            <c:dLbl>
              <c:idx val="2"/>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2F-4352-BD40-709E03BFA0B8}"/>
                </c:ext>
              </c:extLst>
            </c:dLbl>
            <c:dLbl>
              <c:idx val="3"/>
              <c:layout>
                <c:manualLayout>
                  <c:x val="1.5280183727034121E-2"/>
                  <c:y val="1.136950488876959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32F-4352-BD40-709E03BFA0B8}"/>
                </c:ext>
              </c:extLst>
            </c:dLbl>
            <c:dLbl>
              <c:idx val="4"/>
              <c:layout>
                <c:manualLayout>
                  <c:x val="8.6988188976377945E-3"/>
                  <c:y val="3.868649841143592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32F-4352-BD40-709E03BFA0B8}"/>
                </c:ext>
              </c:extLst>
            </c:dLbl>
            <c:dLbl>
              <c:idx val="5"/>
              <c:layout>
                <c:manualLayout>
                  <c:x val="-3.1501531058617672E-2"/>
                  <c:y val="4.0491839474935815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32F-4352-BD40-709E03BFA0B8}"/>
                </c:ext>
              </c:extLst>
            </c:dLbl>
            <c:dLbl>
              <c:idx val="6"/>
              <c:layout>
                <c:manualLayout>
                  <c:x val="-3.13709536307962E-2"/>
                  <c:y val="-1.0104405489869618E-3"/>
                </c:manualLayout>
              </c:layout>
              <c:dLblPos val="bestFit"/>
              <c:showLegendKey val="0"/>
              <c:showVal val="1"/>
              <c:showCatName val="0"/>
              <c:showSerName val="0"/>
              <c:showPercent val="0"/>
              <c:showBubbleSize val="0"/>
              <c:extLst>
                <c:ext xmlns:c15="http://schemas.microsoft.com/office/drawing/2012/chart" uri="{CE6537A1-D6FC-4f65-9D91-7224C49458BB}">
                  <c15:layout>
                    <c:manualLayout>
                      <c:w val="5.276399825021872E-2"/>
                      <c:h val="7.8488114992618443E-2"/>
                    </c:manualLayout>
                  </c15:layout>
                </c:ext>
                <c:ext xmlns:c16="http://schemas.microsoft.com/office/drawing/2014/chart" uri="{C3380CC4-5D6E-409C-BE32-E72D297353CC}">
                  <c16:uniqueId val="{0000000D-832F-4352-BD40-709E03BFA0B8}"/>
                </c:ext>
              </c:extLst>
            </c:dLbl>
            <c:dLbl>
              <c:idx val="7"/>
              <c:layout>
                <c:manualLayout>
                  <c:x val="0.15477734033245844"/>
                  <c:y val="-6.0686425430879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32F-4352-BD40-709E03BFA0B8}"/>
                </c:ext>
              </c:extLst>
            </c:dLbl>
            <c:spPr>
              <a:solidFill>
                <a:sysClr val="window" lastClr="FFFFFF"/>
              </a:solid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s>
          <c:cat>
            <c:strRef>
              <c:f>Focus_UES!$A$6:$A$13</c:f>
              <c:strCache>
                <c:ptCount val="8"/>
                <c:pt idx="0">
                  <c:v>Pôle technique du Moustoir</c:v>
                </c:pt>
                <c:pt idx="1">
                  <c:v>Centre Funéraire Kerlétu</c:v>
                </c:pt>
                <c:pt idx="2">
                  <c:v>Piscine Bois du Château</c:v>
                </c:pt>
                <c:pt idx="3">
                  <c:v>Centre Technique Municipal</c:v>
                </c:pt>
                <c:pt idx="4">
                  <c:v>Groupe Scolaire Merville</c:v>
                </c:pt>
                <c:pt idx="5">
                  <c:v>Médiathèque</c:v>
                </c:pt>
                <c:pt idx="6">
                  <c:v>Cuisine Centrale Kerlétu</c:v>
                </c:pt>
                <c:pt idx="7">
                  <c:v>Reste du pâtrimoine bâti</c:v>
                </c:pt>
              </c:strCache>
            </c:strRef>
          </c:cat>
          <c:val>
            <c:numRef>
              <c:f>Focus_UES!$H$6:$H$13</c:f>
              <c:numCache>
                <c:formatCode>0%</c:formatCode>
                <c:ptCount val="8"/>
                <c:pt idx="0">
                  <c:v>0.30425775527025761</c:v>
                </c:pt>
                <c:pt idx="1">
                  <c:v>4.511515293898908E-2</c:v>
                </c:pt>
                <c:pt idx="2">
                  <c:v>4.605621645781123E-2</c:v>
                </c:pt>
                <c:pt idx="3">
                  <c:v>4.0551731150288095E-2</c:v>
                </c:pt>
                <c:pt idx="4">
                  <c:v>2.2127726414731031E-2</c:v>
                </c:pt>
                <c:pt idx="5">
                  <c:v>1.6880864849709853E-2</c:v>
                </c:pt>
                <c:pt idx="6">
                  <c:v>1.8938537075774177E-2</c:v>
                </c:pt>
                <c:pt idx="7">
                  <c:v>0.50607201584243899</c:v>
                </c:pt>
              </c:numCache>
            </c:numRef>
          </c:val>
          <c:extLst>
            <c:ext xmlns:c16="http://schemas.microsoft.com/office/drawing/2014/chart" uri="{C3380CC4-5D6E-409C-BE32-E72D297353CC}">
              <c16:uniqueId val="{00000010-832F-4352-BD40-709E03BFA0B8}"/>
            </c:ext>
          </c:extLst>
        </c:ser>
        <c:dLbls>
          <c:showLegendKey val="0"/>
          <c:showVal val="0"/>
          <c:showCatName val="0"/>
          <c:showSerName val="0"/>
          <c:showPercent val="0"/>
          <c:showBubbleSize val="0"/>
          <c:showLeaderLines val="1"/>
        </c:dLbls>
      </c:pie3DChart>
      <c:spPr>
        <a:noFill/>
        <a:ln>
          <a:noFill/>
        </a:ln>
        <a:effectLst/>
      </c:spPr>
    </c:plotArea>
    <c:legend>
      <c:legendPos val="r"/>
      <c:layout>
        <c:manualLayout>
          <c:xMode val="edge"/>
          <c:yMode val="edge"/>
          <c:x val="0.60534675520468251"/>
          <c:y val="0.18444110109789263"/>
          <c:w val="0.37203323440779051"/>
          <c:h val="0.7599635468303245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solidFill>
            <a:sysClr val="windowText" lastClr="000000"/>
          </a:solidFill>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BEBD1-E00A-554F-8CB9-59779FA3A734}" type="doc">
      <dgm:prSet loTypeId="urn:microsoft.com/office/officeart/2005/8/layout/chevron2" loCatId="" qsTypeId="urn:microsoft.com/office/officeart/2005/8/quickstyle/simple1" qsCatId="simple" csTypeId="urn:microsoft.com/office/officeart/2005/8/colors/accent1_5" csCatId="accent1" phldr="1"/>
      <dgm:spPr/>
      <dgm:t>
        <a:bodyPr/>
        <a:lstStyle/>
        <a:p>
          <a:endParaRPr lang="fr-FR"/>
        </a:p>
      </dgm:t>
    </dgm:pt>
    <dgm:pt modelId="{2D7FAED1-39F4-4F46-B7F9-4AB82AC06779}">
      <dgm:prSet phldrT="[Texte]"/>
      <dgm:spPr/>
      <dgm:t>
        <a:bodyPr/>
        <a:lstStyle/>
        <a:p>
          <a:r>
            <a:rPr lang="fr-FR"/>
            <a:t>2023</a:t>
          </a:r>
        </a:p>
      </dgm:t>
    </dgm:pt>
    <dgm:pt modelId="{377A7489-0B11-964E-BCBC-C4588DD6F60F}" type="parTrans" cxnId="{1B3E4E85-3492-DE45-A894-45A5E4D6FA70}">
      <dgm:prSet/>
      <dgm:spPr/>
      <dgm:t>
        <a:bodyPr/>
        <a:lstStyle/>
        <a:p>
          <a:endParaRPr lang="fr-FR"/>
        </a:p>
      </dgm:t>
    </dgm:pt>
    <dgm:pt modelId="{D6A80EBE-168A-0948-9F61-DDEFE7BD97E3}" type="sibTrans" cxnId="{1B3E4E85-3492-DE45-A894-45A5E4D6FA70}">
      <dgm:prSet/>
      <dgm:spPr/>
      <dgm:t>
        <a:bodyPr/>
        <a:lstStyle/>
        <a:p>
          <a:endParaRPr lang="fr-FR"/>
        </a:p>
      </dgm:t>
    </dgm:pt>
    <dgm:pt modelId="{B3D4AF7A-FA0E-2C47-972D-8CFE7CA20E8A}">
      <dgm:prSet phldrT="[Texte]" custT="1"/>
      <dgm:spPr/>
      <dgm:t>
        <a:bodyPr/>
        <a:lstStyle/>
        <a:p>
          <a:r>
            <a:rPr lang="fr-FR" sz="1600" err="1">
              <a:solidFill>
                <a:schemeClr val="accent1"/>
              </a:solidFill>
            </a:rPr>
            <a:t>Reduce</a:t>
          </a:r>
          <a:r>
            <a:rPr lang="fr-FR" sz="1600">
              <a:solidFill>
                <a:schemeClr val="accent1"/>
              </a:solidFill>
            </a:rPr>
            <a:t> </a:t>
          </a:r>
          <a:r>
            <a:rPr lang="fr-FR" sz="1600" err="1">
              <a:solidFill>
                <a:schemeClr val="accent1"/>
              </a:solidFill>
            </a:rPr>
            <a:t>gas</a:t>
          </a:r>
          <a:r>
            <a:rPr lang="fr-FR" sz="1600">
              <a:solidFill>
                <a:schemeClr val="accent1"/>
              </a:solidFill>
            </a:rPr>
            <a:t> </a:t>
          </a:r>
          <a:r>
            <a:rPr lang="fr-FR" sz="1600" err="1">
              <a:solidFill>
                <a:schemeClr val="accent1"/>
              </a:solidFill>
            </a:rPr>
            <a:t>consumption</a:t>
          </a:r>
          <a:r>
            <a:rPr lang="fr-FR" sz="1600">
              <a:solidFill>
                <a:schemeClr val="accent1"/>
              </a:solidFill>
            </a:rPr>
            <a:t> by 17% </a:t>
          </a:r>
          <a:r>
            <a:rPr lang="fr-FR" sz="1600" err="1">
              <a:solidFill>
                <a:schemeClr val="accent1"/>
              </a:solidFill>
            </a:rPr>
            <a:t>compared</a:t>
          </a:r>
          <a:r>
            <a:rPr lang="fr-FR" sz="1600">
              <a:solidFill>
                <a:schemeClr val="accent1"/>
              </a:solidFill>
            </a:rPr>
            <a:t> to 2020
</a:t>
          </a:r>
          <a:r>
            <a:rPr lang="fr-FR" sz="1600" err="1">
              <a:solidFill>
                <a:schemeClr val="accent1"/>
              </a:solidFill>
            </a:rPr>
            <a:t>Reduce</a:t>
          </a:r>
          <a:r>
            <a:rPr lang="fr-FR" sz="1600">
              <a:solidFill>
                <a:schemeClr val="accent1"/>
              </a:solidFill>
            </a:rPr>
            <a:t> </a:t>
          </a:r>
          <a:r>
            <a:rPr lang="fr-FR" sz="1600" err="1">
              <a:solidFill>
                <a:schemeClr val="accent1"/>
              </a:solidFill>
            </a:rPr>
            <a:t>electricity</a:t>
          </a:r>
          <a:r>
            <a:rPr lang="fr-FR" sz="1600">
              <a:solidFill>
                <a:schemeClr val="accent1"/>
              </a:solidFill>
            </a:rPr>
            <a:t> </a:t>
          </a:r>
          <a:r>
            <a:rPr lang="fr-FR" sz="1600" err="1">
              <a:solidFill>
                <a:schemeClr val="accent1"/>
              </a:solidFill>
            </a:rPr>
            <a:t>consumption</a:t>
          </a:r>
          <a:r>
            <a:rPr lang="fr-FR" sz="1600">
              <a:solidFill>
                <a:schemeClr val="accent1"/>
              </a:solidFill>
            </a:rPr>
            <a:t> by 10% </a:t>
          </a:r>
          <a:r>
            <a:rPr lang="fr-FR" sz="1600" err="1">
              <a:solidFill>
                <a:schemeClr val="accent1"/>
              </a:solidFill>
            </a:rPr>
            <a:t>compared</a:t>
          </a:r>
          <a:r>
            <a:rPr lang="fr-FR" sz="1600">
              <a:solidFill>
                <a:schemeClr val="accent1"/>
              </a:solidFill>
            </a:rPr>
            <a:t> to 2020</a:t>
          </a:r>
        </a:p>
      </dgm:t>
    </dgm:pt>
    <dgm:pt modelId="{7C7905C3-EE79-7145-A3E2-306D748318E2}" type="parTrans" cxnId="{09A5668C-B97A-0B45-A903-158BBC296B38}">
      <dgm:prSet/>
      <dgm:spPr/>
      <dgm:t>
        <a:bodyPr/>
        <a:lstStyle/>
        <a:p>
          <a:endParaRPr lang="fr-FR"/>
        </a:p>
      </dgm:t>
    </dgm:pt>
    <dgm:pt modelId="{13FABFFC-39AE-B241-90F2-617B6078DF67}" type="sibTrans" cxnId="{09A5668C-B97A-0B45-A903-158BBC296B38}">
      <dgm:prSet/>
      <dgm:spPr/>
      <dgm:t>
        <a:bodyPr/>
        <a:lstStyle/>
        <a:p>
          <a:endParaRPr lang="fr-FR"/>
        </a:p>
      </dgm:t>
    </dgm:pt>
    <dgm:pt modelId="{DB066A30-5276-C94C-BEBF-376AC9ACEA89}">
      <dgm:prSet phldrT="[Texte]"/>
      <dgm:spPr/>
      <dgm:t>
        <a:bodyPr/>
        <a:lstStyle/>
        <a:p>
          <a:r>
            <a:rPr lang="fr-FR"/>
            <a:t>2025</a:t>
          </a:r>
        </a:p>
      </dgm:t>
    </dgm:pt>
    <dgm:pt modelId="{0CF364B0-0A04-5645-9EC0-17D236A941F1}" type="parTrans" cxnId="{4CE1C142-BF85-3E48-A000-97A01F256F7D}">
      <dgm:prSet/>
      <dgm:spPr/>
      <dgm:t>
        <a:bodyPr/>
        <a:lstStyle/>
        <a:p>
          <a:endParaRPr lang="fr-FR"/>
        </a:p>
      </dgm:t>
    </dgm:pt>
    <dgm:pt modelId="{95C5F553-60D2-2344-878D-90DD53938A73}" type="sibTrans" cxnId="{4CE1C142-BF85-3E48-A000-97A01F256F7D}">
      <dgm:prSet/>
      <dgm:spPr/>
      <dgm:t>
        <a:bodyPr/>
        <a:lstStyle/>
        <a:p>
          <a:endParaRPr lang="fr-FR"/>
        </a:p>
      </dgm:t>
    </dgm:pt>
    <dgm:pt modelId="{D331EF25-304D-0747-956E-3A523A092988}">
      <dgm:prSet phldrT="[Texte]" custT="1"/>
      <dgm:spPr/>
      <dgm:t>
        <a:bodyPr/>
        <a:lstStyle/>
        <a:p>
          <a:r>
            <a:rPr lang="fr-FR" sz="1600" err="1">
              <a:solidFill>
                <a:schemeClr val="accent1"/>
              </a:solidFill>
            </a:rPr>
            <a:t>Reduce</a:t>
          </a:r>
          <a:r>
            <a:rPr lang="fr-FR" sz="1600">
              <a:solidFill>
                <a:schemeClr val="accent1"/>
              </a:solidFill>
            </a:rPr>
            <a:t> </a:t>
          </a:r>
          <a:r>
            <a:rPr lang="fr-FR" sz="1600" err="1">
              <a:solidFill>
                <a:schemeClr val="accent1"/>
              </a:solidFill>
            </a:rPr>
            <a:t>greenhouse</a:t>
          </a:r>
          <a:r>
            <a:rPr lang="fr-FR" sz="1600">
              <a:solidFill>
                <a:schemeClr val="accent1"/>
              </a:solidFill>
            </a:rPr>
            <a:t> </a:t>
          </a:r>
          <a:r>
            <a:rPr lang="fr-FR" sz="1600" err="1">
              <a:solidFill>
                <a:schemeClr val="accent1"/>
              </a:solidFill>
            </a:rPr>
            <a:t>gas</a:t>
          </a:r>
          <a:r>
            <a:rPr lang="fr-FR" sz="1600">
              <a:solidFill>
                <a:schemeClr val="accent1"/>
              </a:solidFill>
            </a:rPr>
            <a:t> </a:t>
          </a:r>
          <a:r>
            <a:rPr lang="fr-FR" sz="1600" err="1">
              <a:solidFill>
                <a:schemeClr val="accent1"/>
              </a:solidFill>
            </a:rPr>
            <a:t>emissions</a:t>
          </a:r>
          <a:r>
            <a:rPr lang="fr-FR" sz="1600">
              <a:solidFill>
                <a:schemeClr val="accent1"/>
              </a:solidFill>
            </a:rPr>
            <a:t> by 50% </a:t>
          </a:r>
          <a:r>
            <a:rPr lang="fr-FR" sz="1600" err="1">
              <a:solidFill>
                <a:schemeClr val="accent1"/>
              </a:solidFill>
            </a:rPr>
            <a:t>compared</a:t>
          </a:r>
          <a:r>
            <a:rPr lang="fr-FR" sz="1600">
              <a:solidFill>
                <a:schemeClr val="accent1"/>
              </a:solidFill>
            </a:rPr>
            <a:t> to 1990
50% of the </a:t>
          </a:r>
          <a:r>
            <a:rPr lang="fr-FR" sz="1600" err="1">
              <a:solidFill>
                <a:schemeClr val="accent1"/>
              </a:solidFill>
            </a:rPr>
            <a:t>heritage's</a:t>
          </a:r>
          <a:r>
            <a:rPr lang="fr-FR" sz="1600">
              <a:solidFill>
                <a:schemeClr val="accent1"/>
              </a:solidFill>
            </a:rPr>
            <a:t> </a:t>
          </a:r>
          <a:r>
            <a:rPr lang="fr-FR" sz="1600" err="1">
              <a:solidFill>
                <a:schemeClr val="accent1"/>
              </a:solidFill>
            </a:rPr>
            <a:t>consumption</a:t>
          </a:r>
          <a:r>
            <a:rPr lang="fr-FR" sz="1600">
              <a:solidFill>
                <a:schemeClr val="accent1"/>
              </a:solidFill>
            </a:rPr>
            <a:t> by </a:t>
          </a:r>
          <a:r>
            <a:rPr lang="fr-FR" sz="1600" err="1">
              <a:solidFill>
                <a:schemeClr val="accent1"/>
              </a:solidFill>
            </a:rPr>
            <a:t>renewable</a:t>
          </a:r>
          <a:r>
            <a:rPr lang="fr-FR" sz="1600">
              <a:solidFill>
                <a:schemeClr val="accent1"/>
              </a:solidFill>
            </a:rPr>
            <a:t> </a:t>
          </a:r>
          <a:r>
            <a:rPr lang="fr-FR" sz="1600" err="1">
              <a:solidFill>
                <a:schemeClr val="accent1"/>
              </a:solidFill>
            </a:rPr>
            <a:t>energies</a:t>
          </a:r>
          <a:r>
            <a:rPr lang="fr-FR" sz="1600">
              <a:solidFill>
                <a:schemeClr val="accent1"/>
              </a:solidFill>
            </a:rPr>
            <a:t> </a:t>
          </a:r>
        </a:p>
      </dgm:t>
    </dgm:pt>
    <dgm:pt modelId="{18BD0CD1-4D33-D444-8368-F1DAC8A726CB}" type="parTrans" cxnId="{CE406182-1444-FD4F-B8E8-C2C902EFA4A3}">
      <dgm:prSet/>
      <dgm:spPr/>
      <dgm:t>
        <a:bodyPr/>
        <a:lstStyle/>
        <a:p>
          <a:endParaRPr lang="fr-FR"/>
        </a:p>
      </dgm:t>
    </dgm:pt>
    <dgm:pt modelId="{8357B3EF-71D7-E745-B892-F3E1BA351779}" type="sibTrans" cxnId="{CE406182-1444-FD4F-B8E8-C2C902EFA4A3}">
      <dgm:prSet/>
      <dgm:spPr/>
      <dgm:t>
        <a:bodyPr/>
        <a:lstStyle/>
        <a:p>
          <a:endParaRPr lang="fr-FR"/>
        </a:p>
      </dgm:t>
    </dgm:pt>
    <dgm:pt modelId="{16E6F843-A910-6443-BFC6-58C2E5AEF5D7}">
      <dgm:prSet phldrT="[Texte]"/>
      <dgm:spPr/>
      <dgm:t>
        <a:bodyPr/>
        <a:lstStyle/>
        <a:p>
          <a:r>
            <a:rPr lang="fr-FR"/>
            <a:t>2030</a:t>
          </a:r>
        </a:p>
      </dgm:t>
    </dgm:pt>
    <dgm:pt modelId="{FD9F04E3-24D6-7043-8B7C-9E1BA9152AEF}" type="parTrans" cxnId="{DC27DCA2-360D-2C4A-8213-9DB02EACA225}">
      <dgm:prSet/>
      <dgm:spPr/>
      <dgm:t>
        <a:bodyPr/>
        <a:lstStyle/>
        <a:p>
          <a:endParaRPr lang="fr-FR"/>
        </a:p>
      </dgm:t>
    </dgm:pt>
    <dgm:pt modelId="{1C5D7C6F-EF9C-5743-862E-221F780BBFE3}" type="sibTrans" cxnId="{DC27DCA2-360D-2C4A-8213-9DB02EACA225}">
      <dgm:prSet/>
      <dgm:spPr/>
      <dgm:t>
        <a:bodyPr/>
        <a:lstStyle/>
        <a:p>
          <a:endParaRPr lang="fr-FR"/>
        </a:p>
      </dgm:t>
    </dgm:pt>
    <dgm:pt modelId="{B31CD10C-E1ED-4149-A66F-5F4259AD5232}">
      <dgm:prSet phldrT="[Texte]" custT="1"/>
      <dgm:spPr/>
      <dgm:t>
        <a:bodyPr/>
        <a:lstStyle/>
        <a:p>
          <a:r>
            <a:rPr lang="fr-FR" sz="1400" err="1">
              <a:solidFill>
                <a:schemeClr val="accent1"/>
              </a:solidFill>
            </a:rPr>
            <a:t>Reduce</a:t>
          </a:r>
          <a:r>
            <a:rPr lang="fr-FR" sz="1400">
              <a:solidFill>
                <a:schemeClr val="accent1"/>
              </a:solidFill>
            </a:rPr>
            <a:t> the </a:t>
          </a:r>
          <a:r>
            <a:rPr lang="fr-FR" sz="1400" err="1">
              <a:solidFill>
                <a:schemeClr val="accent1"/>
              </a:solidFill>
            </a:rPr>
            <a:t>consumption</a:t>
          </a:r>
          <a:r>
            <a:rPr lang="fr-FR" sz="1400">
              <a:solidFill>
                <a:schemeClr val="accent1"/>
              </a:solidFill>
            </a:rPr>
            <a:t> of buildings by 40% </a:t>
          </a:r>
          <a:r>
            <a:rPr lang="fr-FR" sz="1400" err="1">
              <a:solidFill>
                <a:schemeClr val="accent1"/>
              </a:solidFill>
            </a:rPr>
            <a:t>compared</a:t>
          </a:r>
          <a:r>
            <a:rPr lang="fr-FR" sz="1400">
              <a:solidFill>
                <a:schemeClr val="accent1"/>
              </a:solidFill>
            </a:rPr>
            <a:t> to 2010</a:t>
          </a:r>
        </a:p>
      </dgm:t>
    </dgm:pt>
    <dgm:pt modelId="{A2A9CD31-D2E8-5E4B-B64F-6D4D4A0C728E}" type="parTrans" cxnId="{90BF1453-E8A7-C641-8001-7443AB73368C}">
      <dgm:prSet/>
      <dgm:spPr/>
      <dgm:t>
        <a:bodyPr/>
        <a:lstStyle/>
        <a:p>
          <a:endParaRPr lang="fr-FR"/>
        </a:p>
      </dgm:t>
    </dgm:pt>
    <dgm:pt modelId="{01ADD5B0-6F24-9F4D-8E93-09009548C476}" type="sibTrans" cxnId="{90BF1453-E8A7-C641-8001-7443AB73368C}">
      <dgm:prSet/>
      <dgm:spPr/>
      <dgm:t>
        <a:bodyPr/>
        <a:lstStyle/>
        <a:p>
          <a:endParaRPr lang="fr-FR"/>
        </a:p>
      </dgm:t>
    </dgm:pt>
    <dgm:pt modelId="{244A30FF-85AB-1F44-8370-CD1724AA39CA}">
      <dgm:prSet phldrT="[Texte]" custT="1"/>
      <dgm:spPr/>
      <dgm:t>
        <a:bodyPr/>
        <a:lstStyle/>
        <a:p>
          <a:r>
            <a:rPr lang="fr-FR" sz="1600" err="1">
              <a:solidFill>
                <a:schemeClr val="accent1"/>
              </a:solidFill>
            </a:rPr>
            <a:t>Reduce</a:t>
          </a:r>
          <a:r>
            <a:rPr lang="fr-FR" sz="1600">
              <a:solidFill>
                <a:schemeClr val="accent1"/>
              </a:solidFill>
            </a:rPr>
            <a:t> the </a:t>
          </a:r>
          <a:r>
            <a:rPr lang="fr-FR" sz="1600" err="1">
              <a:solidFill>
                <a:schemeClr val="accent1"/>
              </a:solidFill>
            </a:rPr>
            <a:t>consumption</a:t>
          </a:r>
          <a:r>
            <a:rPr lang="fr-FR" sz="1600">
              <a:solidFill>
                <a:schemeClr val="accent1"/>
              </a:solidFill>
            </a:rPr>
            <a:t> of public </a:t>
          </a:r>
          <a:r>
            <a:rPr lang="fr-FR" sz="1600" err="1">
              <a:solidFill>
                <a:schemeClr val="accent1"/>
              </a:solidFill>
            </a:rPr>
            <a:t>lighting</a:t>
          </a:r>
          <a:r>
            <a:rPr lang="fr-FR" sz="1600">
              <a:solidFill>
                <a:schemeClr val="accent1"/>
              </a:solidFill>
            </a:rPr>
            <a:t> to 2.5 GWh </a:t>
          </a:r>
        </a:p>
      </dgm:t>
    </dgm:pt>
    <dgm:pt modelId="{BBC479B9-ED6B-5442-A91E-DA33C32A7491}" type="parTrans" cxnId="{6914D59E-E6C0-D243-B1B6-32758727CBDF}">
      <dgm:prSet/>
      <dgm:spPr/>
      <dgm:t>
        <a:bodyPr/>
        <a:lstStyle/>
        <a:p>
          <a:endParaRPr lang="fr-FR"/>
        </a:p>
      </dgm:t>
    </dgm:pt>
    <dgm:pt modelId="{8A648E21-1FAD-F144-ACEC-7020B9550665}" type="sibTrans" cxnId="{6914D59E-E6C0-D243-B1B6-32758727CBDF}">
      <dgm:prSet/>
      <dgm:spPr/>
      <dgm:t>
        <a:bodyPr/>
        <a:lstStyle/>
        <a:p>
          <a:endParaRPr lang="fr-FR"/>
        </a:p>
      </dgm:t>
    </dgm:pt>
    <dgm:pt modelId="{A06B91BE-C59B-F34F-AF61-97A1C3264D83}">
      <dgm:prSet phldrT="[Texte]"/>
      <dgm:spPr/>
      <dgm:t>
        <a:bodyPr/>
        <a:lstStyle/>
        <a:p>
          <a:r>
            <a:rPr lang="fr-FR"/>
            <a:t>2040</a:t>
          </a:r>
        </a:p>
      </dgm:t>
    </dgm:pt>
    <dgm:pt modelId="{1E6370BD-719C-FD44-83A0-D29DCA505B03}" type="parTrans" cxnId="{4809947D-3363-CA46-B4B1-9215EC624000}">
      <dgm:prSet/>
      <dgm:spPr/>
      <dgm:t>
        <a:bodyPr/>
        <a:lstStyle/>
        <a:p>
          <a:endParaRPr lang="fr-FR"/>
        </a:p>
      </dgm:t>
    </dgm:pt>
    <dgm:pt modelId="{3D56315E-7CFE-3540-95F8-1FDE847E2655}" type="sibTrans" cxnId="{4809947D-3363-CA46-B4B1-9215EC624000}">
      <dgm:prSet/>
      <dgm:spPr/>
      <dgm:t>
        <a:bodyPr/>
        <a:lstStyle/>
        <a:p>
          <a:endParaRPr lang="fr-FR"/>
        </a:p>
      </dgm:t>
    </dgm:pt>
    <dgm:pt modelId="{4FB4376A-C58D-3441-A890-DC70AE34B784}">
      <dgm:prSet phldrT="[Texte]" custT="1"/>
      <dgm:spPr/>
      <dgm:t>
        <a:bodyPr/>
        <a:lstStyle/>
        <a:p>
          <a:r>
            <a:rPr lang="fr-FR" sz="1600" err="1">
              <a:solidFill>
                <a:schemeClr val="accent1"/>
              </a:solidFill>
            </a:rPr>
            <a:t>Reduce</a:t>
          </a:r>
          <a:r>
            <a:rPr lang="fr-FR" sz="1600">
              <a:solidFill>
                <a:schemeClr val="accent1"/>
              </a:solidFill>
            </a:rPr>
            <a:t> the </a:t>
          </a:r>
          <a:r>
            <a:rPr lang="fr-FR" sz="1600" err="1">
              <a:solidFill>
                <a:schemeClr val="accent1"/>
              </a:solidFill>
            </a:rPr>
            <a:t>consumption</a:t>
          </a:r>
          <a:r>
            <a:rPr lang="fr-FR" sz="1600">
              <a:solidFill>
                <a:schemeClr val="accent1"/>
              </a:solidFill>
            </a:rPr>
            <a:t> of buildings by 50% </a:t>
          </a:r>
          <a:r>
            <a:rPr lang="fr-FR" sz="1600" err="1">
              <a:solidFill>
                <a:schemeClr val="accent1"/>
              </a:solidFill>
            </a:rPr>
            <a:t>compared</a:t>
          </a:r>
          <a:r>
            <a:rPr lang="fr-FR" sz="1600">
              <a:solidFill>
                <a:schemeClr val="accent1"/>
              </a:solidFill>
            </a:rPr>
            <a:t> to 2010</a:t>
          </a:r>
        </a:p>
      </dgm:t>
    </dgm:pt>
    <dgm:pt modelId="{8836F50E-2A58-2E46-A926-C33662EC2845}" type="parTrans" cxnId="{47D35A98-65F4-934C-9591-7DE2D4E09A8C}">
      <dgm:prSet/>
      <dgm:spPr/>
      <dgm:t>
        <a:bodyPr/>
        <a:lstStyle/>
        <a:p>
          <a:endParaRPr lang="fr-FR"/>
        </a:p>
      </dgm:t>
    </dgm:pt>
    <dgm:pt modelId="{3F85DE7D-F0F8-6143-AA80-75B9FC75CC1D}" type="sibTrans" cxnId="{47D35A98-65F4-934C-9591-7DE2D4E09A8C}">
      <dgm:prSet/>
      <dgm:spPr/>
      <dgm:t>
        <a:bodyPr/>
        <a:lstStyle/>
        <a:p>
          <a:endParaRPr lang="fr-FR"/>
        </a:p>
      </dgm:t>
    </dgm:pt>
    <dgm:pt modelId="{DEDA8CBB-8DFF-194D-89B3-1F37E9788D07}">
      <dgm:prSet phldrT="[Texte]" custT="1"/>
      <dgm:spPr/>
      <dgm:t>
        <a:bodyPr/>
        <a:lstStyle/>
        <a:p>
          <a:r>
            <a:rPr lang="fr-FR" sz="1600" err="1">
              <a:solidFill>
                <a:schemeClr val="accent1"/>
              </a:solidFill>
            </a:rPr>
            <a:t>Reduce</a:t>
          </a:r>
          <a:r>
            <a:rPr lang="fr-FR" sz="1600">
              <a:solidFill>
                <a:schemeClr val="accent1"/>
              </a:solidFill>
            </a:rPr>
            <a:t> the </a:t>
          </a:r>
          <a:r>
            <a:rPr lang="fr-FR" sz="1600" err="1">
              <a:solidFill>
                <a:schemeClr val="accent1"/>
              </a:solidFill>
            </a:rPr>
            <a:t>consumption</a:t>
          </a:r>
          <a:r>
            <a:rPr lang="fr-FR" sz="1600">
              <a:solidFill>
                <a:schemeClr val="accent1"/>
              </a:solidFill>
            </a:rPr>
            <a:t> of public </a:t>
          </a:r>
          <a:r>
            <a:rPr lang="fr-FR" sz="1600" err="1">
              <a:solidFill>
                <a:schemeClr val="accent1"/>
              </a:solidFill>
            </a:rPr>
            <a:t>lighting</a:t>
          </a:r>
          <a:r>
            <a:rPr lang="fr-FR" sz="1600">
              <a:solidFill>
                <a:schemeClr val="accent1"/>
              </a:solidFill>
            </a:rPr>
            <a:t> to 0.75 GWh  </a:t>
          </a:r>
        </a:p>
      </dgm:t>
    </dgm:pt>
    <dgm:pt modelId="{BA24DCCA-4568-FE44-8FDC-48CBBB22E603}" type="parTrans" cxnId="{4E5D274D-58A5-A74C-A284-5A61BD2C164D}">
      <dgm:prSet/>
      <dgm:spPr/>
      <dgm:t>
        <a:bodyPr/>
        <a:lstStyle/>
        <a:p>
          <a:endParaRPr lang="fr-FR"/>
        </a:p>
      </dgm:t>
    </dgm:pt>
    <dgm:pt modelId="{77992DAD-9ADC-1C41-9D62-AA1ACDFF8D23}" type="sibTrans" cxnId="{4E5D274D-58A5-A74C-A284-5A61BD2C164D}">
      <dgm:prSet/>
      <dgm:spPr/>
      <dgm:t>
        <a:bodyPr/>
        <a:lstStyle/>
        <a:p>
          <a:endParaRPr lang="fr-FR"/>
        </a:p>
      </dgm:t>
    </dgm:pt>
    <dgm:pt modelId="{D999245D-65CC-814A-A5A5-10B608AE396E}">
      <dgm:prSet phldrT="[Texte]" custT="1"/>
      <dgm:spPr/>
      <dgm:t>
        <a:bodyPr/>
        <a:lstStyle/>
        <a:p>
          <a:r>
            <a:rPr lang="fr-FR" sz="1400">
              <a:solidFill>
                <a:schemeClr val="accent1"/>
              </a:solidFill>
            </a:rPr>
            <a:t>60% of the </a:t>
          </a:r>
          <a:r>
            <a:rPr lang="fr-FR" sz="1400" err="1">
              <a:solidFill>
                <a:schemeClr val="accent1"/>
              </a:solidFill>
            </a:rPr>
            <a:t>heritage's</a:t>
          </a:r>
          <a:r>
            <a:rPr lang="fr-FR" sz="1400">
              <a:solidFill>
                <a:schemeClr val="accent1"/>
              </a:solidFill>
            </a:rPr>
            <a:t> </a:t>
          </a:r>
          <a:r>
            <a:rPr lang="fr-FR" sz="1400" err="1">
              <a:solidFill>
                <a:schemeClr val="accent1"/>
              </a:solidFill>
            </a:rPr>
            <a:t>consumption</a:t>
          </a:r>
          <a:r>
            <a:rPr lang="fr-FR" sz="1400">
              <a:solidFill>
                <a:schemeClr val="accent1"/>
              </a:solidFill>
            </a:rPr>
            <a:t> by </a:t>
          </a:r>
          <a:r>
            <a:rPr lang="fr-FR" sz="1400" err="1">
              <a:solidFill>
                <a:schemeClr val="accent1"/>
              </a:solidFill>
            </a:rPr>
            <a:t>renewable</a:t>
          </a:r>
          <a:r>
            <a:rPr lang="fr-FR" sz="1400">
              <a:solidFill>
                <a:schemeClr val="accent1"/>
              </a:solidFill>
            </a:rPr>
            <a:t> </a:t>
          </a:r>
          <a:r>
            <a:rPr lang="fr-FR" sz="1400" err="1">
              <a:solidFill>
                <a:schemeClr val="accent1"/>
              </a:solidFill>
            </a:rPr>
            <a:t>energies</a:t>
          </a:r>
          <a:r>
            <a:rPr lang="fr-FR" sz="1400">
              <a:solidFill>
                <a:schemeClr val="accent1"/>
              </a:solidFill>
            </a:rPr>
            <a:t>  
</a:t>
          </a:r>
          <a:r>
            <a:rPr lang="fr-FR" sz="1400" err="1">
              <a:solidFill>
                <a:schemeClr val="accent1"/>
              </a:solidFill>
            </a:rPr>
            <a:t>Reduce</a:t>
          </a:r>
          <a:r>
            <a:rPr lang="fr-FR" sz="1400">
              <a:solidFill>
                <a:schemeClr val="accent1"/>
              </a:solidFill>
            </a:rPr>
            <a:t> the </a:t>
          </a:r>
          <a:r>
            <a:rPr lang="fr-FR" sz="1400" err="1">
              <a:solidFill>
                <a:schemeClr val="accent1"/>
              </a:solidFill>
            </a:rPr>
            <a:t>consumption</a:t>
          </a:r>
          <a:r>
            <a:rPr lang="fr-FR" sz="1400">
              <a:solidFill>
                <a:schemeClr val="accent1"/>
              </a:solidFill>
            </a:rPr>
            <a:t> of public </a:t>
          </a:r>
          <a:r>
            <a:rPr lang="fr-FR" sz="1400" err="1">
              <a:solidFill>
                <a:schemeClr val="accent1"/>
              </a:solidFill>
            </a:rPr>
            <a:t>lighting</a:t>
          </a:r>
          <a:r>
            <a:rPr lang="fr-FR" sz="1400">
              <a:solidFill>
                <a:schemeClr val="accent1"/>
              </a:solidFill>
            </a:rPr>
            <a:t> to 1.25 GWh </a:t>
          </a:r>
        </a:p>
      </dgm:t>
    </dgm:pt>
    <dgm:pt modelId="{6F7C925C-6971-8541-93F8-980DCFBFE6E0}" type="parTrans" cxnId="{22F989A5-3ADF-F94D-98E9-88FBB4D3491B}">
      <dgm:prSet/>
      <dgm:spPr/>
      <dgm:t>
        <a:bodyPr/>
        <a:lstStyle/>
        <a:p>
          <a:endParaRPr lang="fr-FR"/>
        </a:p>
      </dgm:t>
    </dgm:pt>
    <dgm:pt modelId="{68CB1DDC-757E-8F46-A3CE-E0F77E3E1BC7}" type="sibTrans" cxnId="{22F989A5-3ADF-F94D-98E9-88FBB4D3491B}">
      <dgm:prSet/>
      <dgm:spPr/>
      <dgm:t>
        <a:bodyPr/>
        <a:lstStyle/>
        <a:p>
          <a:endParaRPr lang="fr-FR"/>
        </a:p>
      </dgm:t>
    </dgm:pt>
    <dgm:pt modelId="{FE2520CD-1C25-9B49-9B0F-4A789E1623E9}">
      <dgm:prSet phldrT="[Texte]" custT="1"/>
      <dgm:spPr/>
      <dgm:t>
        <a:bodyPr/>
        <a:lstStyle/>
        <a:p>
          <a:r>
            <a:rPr lang="fr-FR" sz="1400">
              <a:solidFill>
                <a:schemeClr val="accent1"/>
              </a:solidFill>
            </a:rPr>
            <a:t>50% </a:t>
          </a:r>
          <a:r>
            <a:rPr lang="fr-FR" sz="1400" err="1">
              <a:solidFill>
                <a:schemeClr val="accent1"/>
              </a:solidFill>
            </a:rPr>
            <a:t>reduction</a:t>
          </a:r>
          <a:r>
            <a:rPr lang="fr-FR" sz="1400">
              <a:solidFill>
                <a:schemeClr val="accent1"/>
              </a:solidFill>
            </a:rPr>
            <a:t> in fuel </a:t>
          </a:r>
          <a:r>
            <a:rPr lang="fr-FR" sz="1400" err="1">
              <a:solidFill>
                <a:schemeClr val="accent1"/>
              </a:solidFill>
            </a:rPr>
            <a:t>consumption</a:t>
          </a:r>
          <a:r>
            <a:rPr lang="fr-FR" sz="1400">
              <a:solidFill>
                <a:schemeClr val="accent1"/>
              </a:solidFill>
            </a:rPr>
            <a:t> </a:t>
          </a:r>
          <a:r>
            <a:rPr lang="fr-FR" sz="1400" err="1">
              <a:solidFill>
                <a:schemeClr val="accent1"/>
              </a:solidFill>
            </a:rPr>
            <a:t>compared</a:t>
          </a:r>
          <a:r>
            <a:rPr lang="fr-FR" sz="1400">
              <a:solidFill>
                <a:schemeClr val="accent1"/>
              </a:solidFill>
            </a:rPr>
            <a:t> to 2020</a:t>
          </a:r>
        </a:p>
      </dgm:t>
    </dgm:pt>
    <dgm:pt modelId="{EFFFEA14-5278-4B40-9D72-944DFC41B97E}" type="parTrans" cxnId="{AD5218D0-7747-3B45-81D1-E44AA4F9371F}">
      <dgm:prSet/>
      <dgm:spPr/>
      <dgm:t>
        <a:bodyPr/>
        <a:lstStyle/>
        <a:p>
          <a:endParaRPr lang="fr-FR"/>
        </a:p>
      </dgm:t>
    </dgm:pt>
    <dgm:pt modelId="{8764ECEF-48C7-8D40-95C2-FA8E90B79CC2}" type="sibTrans" cxnId="{AD5218D0-7747-3B45-81D1-E44AA4F9371F}">
      <dgm:prSet/>
      <dgm:spPr/>
      <dgm:t>
        <a:bodyPr/>
        <a:lstStyle/>
        <a:p>
          <a:endParaRPr lang="fr-FR"/>
        </a:p>
      </dgm:t>
    </dgm:pt>
    <dgm:pt modelId="{1B1BDB32-1CCC-E541-8EF3-D01DE7B31EA3}" type="pres">
      <dgm:prSet presAssocID="{2F6BEBD1-E00A-554F-8CB9-59779FA3A734}" presName="linearFlow" presStyleCnt="0">
        <dgm:presLayoutVars>
          <dgm:dir/>
          <dgm:animLvl val="lvl"/>
          <dgm:resizeHandles val="exact"/>
        </dgm:presLayoutVars>
      </dgm:prSet>
      <dgm:spPr/>
    </dgm:pt>
    <dgm:pt modelId="{38900211-BA20-2942-9618-608C383FC5FF}" type="pres">
      <dgm:prSet presAssocID="{2D7FAED1-39F4-4F46-B7F9-4AB82AC06779}" presName="composite" presStyleCnt="0"/>
      <dgm:spPr/>
    </dgm:pt>
    <dgm:pt modelId="{8E494FF4-C124-294F-972C-6015F02B128F}" type="pres">
      <dgm:prSet presAssocID="{2D7FAED1-39F4-4F46-B7F9-4AB82AC06779}" presName="parentText" presStyleLbl="alignNode1" presStyleIdx="0" presStyleCnt="4">
        <dgm:presLayoutVars>
          <dgm:chMax val="1"/>
          <dgm:bulletEnabled val="1"/>
        </dgm:presLayoutVars>
      </dgm:prSet>
      <dgm:spPr/>
    </dgm:pt>
    <dgm:pt modelId="{99A653D9-1ABB-DE46-B18C-7BABFF79A5D4}" type="pres">
      <dgm:prSet presAssocID="{2D7FAED1-39F4-4F46-B7F9-4AB82AC06779}" presName="descendantText" presStyleLbl="alignAcc1" presStyleIdx="0" presStyleCnt="4">
        <dgm:presLayoutVars>
          <dgm:bulletEnabled val="1"/>
        </dgm:presLayoutVars>
      </dgm:prSet>
      <dgm:spPr/>
    </dgm:pt>
    <dgm:pt modelId="{C7683DA4-DF5F-EF4E-BF98-EE2B803DFA65}" type="pres">
      <dgm:prSet presAssocID="{D6A80EBE-168A-0948-9F61-DDEFE7BD97E3}" presName="sp" presStyleCnt="0"/>
      <dgm:spPr/>
    </dgm:pt>
    <dgm:pt modelId="{23CC9A33-4040-D146-B74E-C2462E5B7242}" type="pres">
      <dgm:prSet presAssocID="{DB066A30-5276-C94C-BEBF-376AC9ACEA89}" presName="composite" presStyleCnt="0"/>
      <dgm:spPr/>
    </dgm:pt>
    <dgm:pt modelId="{2407357A-A6AF-2444-B4DB-F1A274F943F6}" type="pres">
      <dgm:prSet presAssocID="{DB066A30-5276-C94C-BEBF-376AC9ACEA89}" presName="parentText" presStyleLbl="alignNode1" presStyleIdx="1" presStyleCnt="4">
        <dgm:presLayoutVars>
          <dgm:chMax val="1"/>
          <dgm:bulletEnabled val="1"/>
        </dgm:presLayoutVars>
      </dgm:prSet>
      <dgm:spPr/>
    </dgm:pt>
    <dgm:pt modelId="{9B501B57-65BB-7146-B2E7-A08A51AD63F4}" type="pres">
      <dgm:prSet presAssocID="{DB066A30-5276-C94C-BEBF-376AC9ACEA89}" presName="descendantText" presStyleLbl="alignAcc1" presStyleIdx="1" presStyleCnt="4">
        <dgm:presLayoutVars>
          <dgm:bulletEnabled val="1"/>
        </dgm:presLayoutVars>
      </dgm:prSet>
      <dgm:spPr/>
    </dgm:pt>
    <dgm:pt modelId="{F803689F-2A61-4441-B0C1-2DD39EFA3CF1}" type="pres">
      <dgm:prSet presAssocID="{95C5F553-60D2-2344-878D-90DD53938A73}" presName="sp" presStyleCnt="0"/>
      <dgm:spPr/>
    </dgm:pt>
    <dgm:pt modelId="{E6718B55-9679-214A-B286-6F3B3559B6E0}" type="pres">
      <dgm:prSet presAssocID="{16E6F843-A910-6443-BFC6-58C2E5AEF5D7}" presName="composite" presStyleCnt="0"/>
      <dgm:spPr/>
    </dgm:pt>
    <dgm:pt modelId="{609603B6-E952-B142-A224-247BDEE22074}" type="pres">
      <dgm:prSet presAssocID="{16E6F843-A910-6443-BFC6-58C2E5AEF5D7}" presName="parentText" presStyleLbl="alignNode1" presStyleIdx="2" presStyleCnt="4">
        <dgm:presLayoutVars>
          <dgm:chMax val="1"/>
          <dgm:bulletEnabled val="1"/>
        </dgm:presLayoutVars>
      </dgm:prSet>
      <dgm:spPr/>
    </dgm:pt>
    <dgm:pt modelId="{18E08621-DAF7-204E-A312-8FED91695FFC}" type="pres">
      <dgm:prSet presAssocID="{16E6F843-A910-6443-BFC6-58C2E5AEF5D7}" presName="descendantText" presStyleLbl="alignAcc1" presStyleIdx="2" presStyleCnt="4">
        <dgm:presLayoutVars>
          <dgm:bulletEnabled val="1"/>
        </dgm:presLayoutVars>
      </dgm:prSet>
      <dgm:spPr/>
    </dgm:pt>
    <dgm:pt modelId="{354A6BEA-33EE-6540-8339-B4F476D91264}" type="pres">
      <dgm:prSet presAssocID="{1C5D7C6F-EF9C-5743-862E-221F780BBFE3}" presName="sp" presStyleCnt="0"/>
      <dgm:spPr/>
    </dgm:pt>
    <dgm:pt modelId="{F285839E-CDB5-534C-BC24-C52DA079954C}" type="pres">
      <dgm:prSet presAssocID="{A06B91BE-C59B-F34F-AF61-97A1C3264D83}" presName="composite" presStyleCnt="0"/>
      <dgm:spPr/>
    </dgm:pt>
    <dgm:pt modelId="{73B7F8CE-8FCE-5046-9BB8-787FAAA2209E}" type="pres">
      <dgm:prSet presAssocID="{A06B91BE-C59B-F34F-AF61-97A1C3264D83}" presName="parentText" presStyleLbl="alignNode1" presStyleIdx="3" presStyleCnt="4">
        <dgm:presLayoutVars>
          <dgm:chMax val="1"/>
          <dgm:bulletEnabled val="1"/>
        </dgm:presLayoutVars>
      </dgm:prSet>
      <dgm:spPr/>
    </dgm:pt>
    <dgm:pt modelId="{E2954B4F-0BF8-E141-8F07-D768EBB9615C}" type="pres">
      <dgm:prSet presAssocID="{A06B91BE-C59B-F34F-AF61-97A1C3264D83}" presName="descendantText" presStyleLbl="alignAcc1" presStyleIdx="3" presStyleCnt="4">
        <dgm:presLayoutVars>
          <dgm:bulletEnabled val="1"/>
        </dgm:presLayoutVars>
      </dgm:prSet>
      <dgm:spPr/>
    </dgm:pt>
  </dgm:ptLst>
  <dgm:cxnLst>
    <dgm:cxn modelId="{5E191217-7488-154B-A111-6C5A3FF64710}" type="presOf" srcId="{D331EF25-304D-0747-956E-3A523A092988}" destId="{9B501B57-65BB-7146-B2E7-A08A51AD63F4}" srcOrd="0" destOrd="0" presId="urn:microsoft.com/office/officeart/2005/8/layout/chevron2"/>
    <dgm:cxn modelId="{57152118-B040-3045-BA00-1ABD77C298FA}" type="presOf" srcId="{D999245D-65CC-814A-A5A5-10B608AE396E}" destId="{18E08621-DAF7-204E-A312-8FED91695FFC}" srcOrd="0" destOrd="1" presId="urn:microsoft.com/office/officeart/2005/8/layout/chevron2"/>
    <dgm:cxn modelId="{AC1C6136-B5FE-F643-BECA-F7554B019918}" type="presOf" srcId="{4FB4376A-C58D-3441-A890-DC70AE34B784}" destId="{E2954B4F-0BF8-E141-8F07-D768EBB9615C}" srcOrd="0" destOrd="0" presId="urn:microsoft.com/office/officeart/2005/8/layout/chevron2"/>
    <dgm:cxn modelId="{4CE1C142-BF85-3E48-A000-97A01F256F7D}" srcId="{2F6BEBD1-E00A-554F-8CB9-59779FA3A734}" destId="{DB066A30-5276-C94C-BEBF-376AC9ACEA89}" srcOrd="1" destOrd="0" parTransId="{0CF364B0-0A04-5645-9EC0-17D236A941F1}" sibTransId="{95C5F553-60D2-2344-878D-90DD53938A73}"/>
    <dgm:cxn modelId="{4E5D274D-58A5-A74C-A284-5A61BD2C164D}" srcId="{A06B91BE-C59B-F34F-AF61-97A1C3264D83}" destId="{DEDA8CBB-8DFF-194D-89B3-1F37E9788D07}" srcOrd="1" destOrd="0" parTransId="{BA24DCCA-4568-FE44-8FDC-48CBBB22E603}" sibTransId="{77992DAD-9ADC-1C41-9D62-AA1ACDFF8D23}"/>
    <dgm:cxn modelId="{90BF1453-E8A7-C641-8001-7443AB73368C}" srcId="{16E6F843-A910-6443-BFC6-58C2E5AEF5D7}" destId="{B31CD10C-E1ED-4149-A66F-5F4259AD5232}" srcOrd="0" destOrd="0" parTransId="{A2A9CD31-D2E8-5E4B-B64F-6D4D4A0C728E}" sibTransId="{01ADD5B0-6F24-9F4D-8E93-09009548C476}"/>
    <dgm:cxn modelId="{4809947D-3363-CA46-B4B1-9215EC624000}" srcId="{2F6BEBD1-E00A-554F-8CB9-59779FA3A734}" destId="{A06B91BE-C59B-F34F-AF61-97A1C3264D83}" srcOrd="3" destOrd="0" parTransId="{1E6370BD-719C-FD44-83A0-D29DCA505B03}" sibTransId="{3D56315E-7CFE-3540-95F8-1FDE847E2655}"/>
    <dgm:cxn modelId="{CE406182-1444-FD4F-B8E8-C2C902EFA4A3}" srcId="{DB066A30-5276-C94C-BEBF-376AC9ACEA89}" destId="{D331EF25-304D-0747-956E-3A523A092988}" srcOrd="0" destOrd="0" parTransId="{18BD0CD1-4D33-D444-8368-F1DAC8A726CB}" sibTransId="{8357B3EF-71D7-E745-B892-F3E1BA351779}"/>
    <dgm:cxn modelId="{CD788382-E6F5-2C4B-BD6B-AFC3AD457AE8}" type="presOf" srcId="{16E6F843-A910-6443-BFC6-58C2E5AEF5D7}" destId="{609603B6-E952-B142-A224-247BDEE22074}" srcOrd="0" destOrd="0" presId="urn:microsoft.com/office/officeart/2005/8/layout/chevron2"/>
    <dgm:cxn modelId="{1B3E4E85-3492-DE45-A894-45A5E4D6FA70}" srcId="{2F6BEBD1-E00A-554F-8CB9-59779FA3A734}" destId="{2D7FAED1-39F4-4F46-B7F9-4AB82AC06779}" srcOrd="0" destOrd="0" parTransId="{377A7489-0B11-964E-BCBC-C4588DD6F60F}" sibTransId="{D6A80EBE-168A-0948-9F61-DDEFE7BD97E3}"/>
    <dgm:cxn modelId="{09A5668C-B97A-0B45-A903-158BBC296B38}" srcId="{2D7FAED1-39F4-4F46-B7F9-4AB82AC06779}" destId="{B3D4AF7A-FA0E-2C47-972D-8CFE7CA20E8A}" srcOrd="0" destOrd="0" parTransId="{7C7905C3-EE79-7145-A3E2-306D748318E2}" sibTransId="{13FABFFC-39AE-B241-90F2-617B6078DF67}"/>
    <dgm:cxn modelId="{EB7CA28C-1B05-EC43-98BA-2C95DF1A5521}" type="presOf" srcId="{244A30FF-85AB-1F44-8370-CD1724AA39CA}" destId="{9B501B57-65BB-7146-B2E7-A08A51AD63F4}" srcOrd="0" destOrd="1" presId="urn:microsoft.com/office/officeart/2005/8/layout/chevron2"/>
    <dgm:cxn modelId="{A9AE5A94-2DD5-E549-A68B-BF7AC011B20D}" type="presOf" srcId="{2D7FAED1-39F4-4F46-B7F9-4AB82AC06779}" destId="{8E494FF4-C124-294F-972C-6015F02B128F}" srcOrd="0" destOrd="0" presId="urn:microsoft.com/office/officeart/2005/8/layout/chevron2"/>
    <dgm:cxn modelId="{47D35A98-65F4-934C-9591-7DE2D4E09A8C}" srcId="{A06B91BE-C59B-F34F-AF61-97A1C3264D83}" destId="{4FB4376A-C58D-3441-A890-DC70AE34B784}" srcOrd="0" destOrd="0" parTransId="{8836F50E-2A58-2E46-A926-C33662EC2845}" sibTransId="{3F85DE7D-F0F8-6143-AA80-75B9FC75CC1D}"/>
    <dgm:cxn modelId="{6914D59E-E6C0-D243-B1B6-32758727CBDF}" srcId="{DB066A30-5276-C94C-BEBF-376AC9ACEA89}" destId="{244A30FF-85AB-1F44-8370-CD1724AA39CA}" srcOrd="1" destOrd="0" parTransId="{BBC479B9-ED6B-5442-A91E-DA33C32A7491}" sibTransId="{8A648E21-1FAD-F144-ACEC-7020B9550665}"/>
    <dgm:cxn modelId="{DC27DCA2-360D-2C4A-8213-9DB02EACA225}" srcId="{2F6BEBD1-E00A-554F-8CB9-59779FA3A734}" destId="{16E6F843-A910-6443-BFC6-58C2E5AEF5D7}" srcOrd="2" destOrd="0" parTransId="{FD9F04E3-24D6-7043-8B7C-9E1BA9152AEF}" sibTransId="{1C5D7C6F-EF9C-5743-862E-221F780BBFE3}"/>
    <dgm:cxn modelId="{22F989A5-3ADF-F94D-98E9-88FBB4D3491B}" srcId="{16E6F843-A910-6443-BFC6-58C2E5AEF5D7}" destId="{D999245D-65CC-814A-A5A5-10B608AE396E}" srcOrd="1" destOrd="0" parTransId="{6F7C925C-6971-8541-93F8-980DCFBFE6E0}" sibTransId="{68CB1DDC-757E-8F46-A3CE-E0F77E3E1BC7}"/>
    <dgm:cxn modelId="{5465BAAE-9D47-8941-85B8-3CCA67585D0A}" type="presOf" srcId="{A06B91BE-C59B-F34F-AF61-97A1C3264D83}" destId="{73B7F8CE-8FCE-5046-9BB8-787FAAA2209E}" srcOrd="0" destOrd="0" presId="urn:microsoft.com/office/officeart/2005/8/layout/chevron2"/>
    <dgm:cxn modelId="{94E799B3-02AA-0841-AE88-B8D66EF64147}" type="presOf" srcId="{FE2520CD-1C25-9B49-9B0F-4A789E1623E9}" destId="{18E08621-DAF7-204E-A312-8FED91695FFC}" srcOrd="0" destOrd="2" presId="urn:microsoft.com/office/officeart/2005/8/layout/chevron2"/>
    <dgm:cxn modelId="{C41D4DB7-A764-814B-B186-93911BEA861A}" type="presOf" srcId="{B3D4AF7A-FA0E-2C47-972D-8CFE7CA20E8A}" destId="{99A653D9-1ABB-DE46-B18C-7BABFF79A5D4}" srcOrd="0" destOrd="0" presId="urn:microsoft.com/office/officeart/2005/8/layout/chevron2"/>
    <dgm:cxn modelId="{AD5218D0-7747-3B45-81D1-E44AA4F9371F}" srcId="{16E6F843-A910-6443-BFC6-58C2E5AEF5D7}" destId="{FE2520CD-1C25-9B49-9B0F-4A789E1623E9}" srcOrd="2" destOrd="0" parTransId="{EFFFEA14-5278-4B40-9D72-944DFC41B97E}" sibTransId="{8764ECEF-48C7-8D40-95C2-FA8E90B79CC2}"/>
    <dgm:cxn modelId="{B29811D1-369E-DF4B-A88C-122472B17BFF}" type="presOf" srcId="{DEDA8CBB-8DFF-194D-89B3-1F37E9788D07}" destId="{E2954B4F-0BF8-E141-8F07-D768EBB9615C}" srcOrd="0" destOrd="1" presId="urn:microsoft.com/office/officeart/2005/8/layout/chevron2"/>
    <dgm:cxn modelId="{999375E2-1EA7-7C4A-9B8E-4360B48279BE}" type="presOf" srcId="{2F6BEBD1-E00A-554F-8CB9-59779FA3A734}" destId="{1B1BDB32-1CCC-E541-8EF3-D01DE7B31EA3}" srcOrd="0" destOrd="0" presId="urn:microsoft.com/office/officeart/2005/8/layout/chevron2"/>
    <dgm:cxn modelId="{878161EF-B291-6A4C-BCA5-0D8202CE7716}" type="presOf" srcId="{B31CD10C-E1ED-4149-A66F-5F4259AD5232}" destId="{18E08621-DAF7-204E-A312-8FED91695FFC}" srcOrd="0" destOrd="0" presId="urn:microsoft.com/office/officeart/2005/8/layout/chevron2"/>
    <dgm:cxn modelId="{F589BDFF-A193-3A4A-92FC-E102A4BD03E3}" type="presOf" srcId="{DB066A30-5276-C94C-BEBF-376AC9ACEA89}" destId="{2407357A-A6AF-2444-B4DB-F1A274F943F6}" srcOrd="0" destOrd="0" presId="urn:microsoft.com/office/officeart/2005/8/layout/chevron2"/>
    <dgm:cxn modelId="{515E0571-2512-5443-AAFF-12D54AE17A00}" type="presParOf" srcId="{1B1BDB32-1CCC-E541-8EF3-D01DE7B31EA3}" destId="{38900211-BA20-2942-9618-608C383FC5FF}" srcOrd="0" destOrd="0" presId="urn:microsoft.com/office/officeart/2005/8/layout/chevron2"/>
    <dgm:cxn modelId="{761B3CA9-3593-8A4A-B4F6-FAA4F0F32125}" type="presParOf" srcId="{38900211-BA20-2942-9618-608C383FC5FF}" destId="{8E494FF4-C124-294F-972C-6015F02B128F}" srcOrd="0" destOrd="0" presId="urn:microsoft.com/office/officeart/2005/8/layout/chevron2"/>
    <dgm:cxn modelId="{ABDF3378-7FEB-3C4E-8CCD-616E33A0D956}" type="presParOf" srcId="{38900211-BA20-2942-9618-608C383FC5FF}" destId="{99A653D9-1ABB-DE46-B18C-7BABFF79A5D4}" srcOrd="1" destOrd="0" presId="urn:microsoft.com/office/officeart/2005/8/layout/chevron2"/>
    <dgm:cxn modelId="{FB807D32-5DC9-5D47-A4F7-89B0A13F0CF1}" type="presParOf" srcId="{1B1BDB32-1CCC-E541-8EF3-D01DE7B31EA3}" destId="{C7683DA4-DF5F-EF4E-BF98-EE2B803DFA65}" srcOrd="1" destOrd="0" presId="urn:microsoft.com/office/officeart/2005/8/layout/chevron2"/>
    <dgm:cxn modelId="{3D6BF35D-EA56-A642-B120-A043AA11D4A9}" type="presParOf" srcId="{1B1BDB32-1CCC-E541-8EF3-D01DE7B31EA3}" destId="{23CC9A33-4040-D146-B74E-C2462E5B7242}" srcOrd="2" destOrd="0" presId="urn:microsoft.com/office/officeart/2005/8/layout/chevron2"/>
    <dgm:cxn modelId="{AC1402E2-0DCA-244F-850B-7E2105AB5A36}" type="presParOf" srcId="{23CC9A33-4040-D146-B74E-C2462E5B7242}" destId="{2407357A-A6AF-2444-B4DB-F1A274F943F6}" srcOrd="0" destOrd="0" presId="urn:microsoft.com/office/officeart/2005/8/layout/chevron2"/>
    <dgm:cxn modelId="{AE3C0DD4-C097-A44C-B1E6-2CE848C02C4D}" type="presParOf" srcId="{23CC9A33-4040-D146-B74E-C2462E5B7242}" destId="{9B501B57-65BB-7146-B2E7-A08A51AD63F4}" srcOrd="1" destOrd="0" presId="urn:microsoft.com/office/officeart/2005/8/layout/chevron2"/>
    <dgm:cxn modelId="{889E4E2E-242E-6C48-A4F6-F590A5ADA004}" type="presParOf" srcId="{1B1BDB32-1CCC-E541-8EF3-D01DE7B31EA3}" destId="{F803689F-2A61-4441-B0C1-2DD39EFA3CF1}" srcOrd="3" destOrd="0" presId="urn:microsoft.com/office/officeart/2005/8/layout/chevron2"/>
    <dgm:cxn modelId="{5C7EA3F1-B0EA-5C49-A0CA-3A1776E0B6E5}" type="presParOf" srcId="{1B1BDB32-1CCC-E541-8EF3-D01DE7B31EA3}" destId="{E6718B55-9679-214A-B286-6F3B3559B6E0}" srcOrd="4" destOrd="0" presId="urn:microsoft.com/office/officeart/2005/8/layout/chevron2"/>
    <dgm:cxn modelId="{2AEC73BC-741E-5D4B-998A-500219756C1B}" type="presParOf" srcId="{E6718B55-9679-214A-B286-6F3B3559B6E0}" destId="{609603B6-E952-B142-A224-247BDEE22074}" srcOrd="0" destOrd="0" presId="urn:microsoft.com/office/officeart/2005/8/layout/chevron2"/>
    <dgm:cxn modelId="{35B4310D-D746-D44F-85C7-663C5F133703}" type="presParOf" srcId="{E6718B55-9679-214A-B286-6F3B3559B6E0}" destId="{18E08621-DAF7-204E-A312-8FED91695FFC}" srcOrd="1" destOrd="0" presId="urn:microsoft.com/office/officeart/2005/8/layout/chevron2"/>
    <dgm:cxn modelId="{E28AFDA2-036D-4A40-BCC6-8360AD7ACA4A}" type="presParOf" srcId="{1B1BDB32-1CCC-E541-8EF3-D01DE7B31EA3}" destId="{354A6BEA-33EE-6540-8339-B4F476D91264}" srcOrd="5" destOrd="0" presId="urn:microsoft.com/office/officeart/2005/8/layout/chevron2"/>
    <dgm:cxn modelId="{D0FD0415-4592-4B45-9C52-9A56CA17DA24}" type="presParOf" srcId="{1B1BDB32-1CCC-E541-8EF3-D01DE7B31EA3}" destId="{F285839E-CDB5-534C-BC24-C52DA079954C}" srcOrd="6" destOrd="0" presId="urn:microsoft.com/office/officeart/2005/8/layout/chevron2"/>
    <dgm:cxn modelId="{9A8D7AF3-D342-7347-BD8A-2F776852EB77}" type="presParOf" srcId="{F285839E-CDB5-534C-BC24-C52DA079954C}" destId="{73B7F8CE-8FCE-5046-9BB8-787FAAA2209E}" srcOrd="0" destOrd="0" presId="urn:microsoft.com/office/officeart/2005/8/layout/chevron2"/>
    <dgm:cxn modelId="{DB186241-84CE-FC43-8A03-30A0783E71A3}" type="presParOf" srcId="{F285839E-CDB5-534C-BC24-C52DA079954C}" destId="{E2954B4F-0BF8-E141-8F07-D768EBB9615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94FF4-C124-294F-972C-6015F02B128F}">
      <dsp:nvSpPr>
        <dsp:cNvPr id="0" name=""/>
        <dsp:cNvSpPr/>
      </dsp:nvSpPr>
      <dsp:spPr>
        <a:xfrm rot="5400000">
          <a:off x="-202745" y="209180"/>
          <a:ext cx="1351634" cy="946144"/>
        </a:xfrm>
        <a:prstGeom prst="chevron">
          <a:avLst/>
        </a:prstGeom>
        <a:solidFill>
          <a:schemeClr val="accent1">
            <a:alpha val="90000"/>
            <a:hueOff val="0"/>
            <a:satOff val="0"/>
            <a:lumOff val="0"/>
            <a:alphaOff val="0"/>
          </a:schemeClr>
        </a:solidFill>
        <a:ln w="1905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a:t>2023</a:t>
          </a:r>
        </a:p>
      </dsp:txBody>
      <dsp:txXfrm rot="-5400000">
        <a:off x="0" y="479507"/>
        <a:ext cx="946144" cy="405490"/>
      </dsp:txXfrm>
    </dsp:sp>
    <dsp:sp modelId="{99A653D9-1ABB-DE46-B18C-7BABFF79A5D4}">
      <dsp:nvSpPr>
        <dsp:cNvPr id="0" name=""/>
        <dsp:cNvSpPr/>
      </dsp:nvSpPr>
      <dsp:spPr>
        <a:xfrm rot="5400000">
          <a:off x="3446781" y="-2494201"/>
          <a:ext cx="878562" cy="5879837"/>
        </a:xfrm>
        <a:prstGeom prst="round2SameRect">
          <a:avLst/>
        </a:prstGeom>
        <a:solidFill>
          <a:schemeClr val="lt1">
            <a:alpha val="90000"/>
            <a:hueOff val="0"/>
            <a:satOff val="0"/>
            <a:lumOff val="0"/>
            <a:alphaOff val="0"/>
          </a:schemeClr>
        </a:solidFill>
        <a:ln w="1905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err="1">
              <a:solidFill>
                <a:schemeClr val="accent1"/>
              </a:solidFill>
            </a:rPr>
            <a:t>Reduce</a:t>
          </a:r>
          <a:r>
            <a:rPr lang="fr-FR" sz="1600" kern="1200">
              <a:solidFill>
                <a:schemeClr val="accent1"/>
              </a:solidFill>
            </a:rPr>
            <a:t> </a:t>
          </a:r>
          <a:r>
            <a:rPr lang="fr-FR" sz="1600" kern="1200" err="1">
              <a:solidFill>
                <a:schemeClr val="accent1"/>
              </a:solidFill>
            </a:rPr>
            <a:t>gas</a:t>
          </a:r>
          <a:r>
            <a:rPr lang="fr-FR" sz="1600" kern="1200">
              <a:solidFill>
                <a:schemeClr val="accent1"/>
              </a:solidFill>
            </a:rPr>
            <a:t> </a:t>
          </a:r>
          <a:r>
            <a:rPr lang="fr-FR" sz="1600" kern="1200" err="1">
              <a:solidFill>
                <a:schemeClr val="accent1"/>
              </a:solidFill>
            </a:rPr>
            <a:t>consumption</a:t>
          </a:r>
          <a:r>
            <a:rPr lang="fr-FR" sz="1600" kern="1200">
              <a:solidFill>
                <a:schemeClr val="accent1"/>
              </a:solidFill>
            </a:rPr>
            <a:t> by 17% </a:t>
          </a:r>
          <a:r>
            <a:rPr lang="fr-FR" sz="1600" kern="1200" err="1">
              <a:solidFill>
                <a:schemeClr val="accent1"/>
              </a:solidFill>
            </a:rPr>
            <a:t>compared</a:t>
          </a:r>
          <a:r>
            <a:rPr lang="fr-FR" sz="1600" kern="1200">
              <a:solidFill>
                <a:schemeClr val="accent1"/>
              </a:solidFill>
            </a:rPr>
            <a:t> to 2020
</a:t>
          </a:r>
          <a:r>
            <a:rPr lang="fr-FR" sz="1600" kern="1200" err="1">
              <a:solidFill>
                <a:schemeClr val="accent1"/>
              </a:solidFill>
            </a:rPr>
            <a:t>Reduce</a:t>
          </a:r>
          <a:r>
            <a:rPr lang="fr-FR" sz="1600" kern="1200">
              <a:solidFill>
                <a:schemeClr val="accent1"/>
              </a:solidFill>
            </a:rPr>
            <a:t> </a:t>
          </a:r>
          <a:r>
            <a:rPr lang="fr-FR" sz="1600" kern="1200" err="1">
              <a:solidFill>
                <a:schemeClr val="accent1"/>
              </a:solidFill>
            </a:rPr>
            <a:t>electricity</a:t>
          </a:r>
          <a:r>
            <a:rPr lang="fr-FR" sz="1600" kern="1200">
              <a:solidFill>
                <a:schemeClr val="accent1"/>
              </a:solidFill>
            </a:rPr>
            <a:t> </a:t>
          </a:r>
          <a:r>
            <a:rPr lang="fr-FR" sz="1600" kern="1200" err="1">
              <a:solidFill>
                <a:schemeClr val="accent1"/>
              </a:solidFill>
            </a:rPr>
            <a:t>consumption</a:t>
          </a:r>
          <a:r>
            <a:rPr lang="fr-FR" sz="1600" kern="1200">
              <a:solidFill>
                <a:schemeClr val="accent1"/>
              </a:solidFill>
            </a:rPr>
            <a:t> by 10% </a:t>
          </a:r>
          <a:r>
            <a:rPr lang="fr-FR" sz="1600" kern="1200" err="1">
              <a:solidFill>
                <a:schemeClr val="accent1"/>
              </a:solidFill>
            </a:rPr>
            <a:t>compared</a:t>
          </a:r>
          <a:r>
            <a:rPr lang="fr-FR" sz="1600" kern="1200">
              <a:solidFill>
                <a:schemeClr val="accent1"/>
              </a:solidFill>
            </a:rPr>
            <a:t> to 2020</a:t>
          </a:r>
        </a:p>
      </dsp:txBody>
      <dsp:txXfrm rot="-5400000">
        <a:off x="946144" y="49324"/>
        <a:ext cx="5836949" cy="792786"/>
      </dsp:txXfrm>
    </dsp:sp>
    <dsp:sp modelId="{2407357A-A6AF-2444-B4DB-F1A274F943F6}">
      <dsp:nvSpPr>
        <dsp:cNvPr id="0" name=""/>
        <dsp:cNvSpPr/>
      </dsp:nvSpPr>
      <dsp:spPr>
        <a:xfrm rot="5400000">
          <a:off x="-202745" y="1415528"/>
          <a:ext cx="1351634" cy="946144"/>
        </a:xfrm>
        <a:prstGeom prst="chevron">
          <a:avLst/>
        </a:prstGeom>
        <a:solidFill>
          <a:schemeClr val="accent1">
            <a:alpha val="90000"/>
            <a:hueOff val="0"/>
            <a:satOff val="0"/>
            <a:lumOff val="0"/>
            <a:alphaOff val="-13333"/>
          </a:schemeClr>
        </a:solidFill>
        <a:ln w="19050" cap="flat" cmpd="sng" algn="ctr">
          <a:solidFill>
            <a:schemeClr val="accent1">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a:t>2025</a:t>
          </a:r>
        </a:p>
      </dsp:txBody>
      <dsp:txXfrm rot="-5400000">
        <a:off x="0" y="1685855"/>
        <a:ext cx="946144" cy="405490"/>
      </dsp:txXfrm>
    </dsp:sp>
    <dsp:sp modelId="{9B501B57-65BB-7146-B2E7-A08A51AD63F4}">
      <dsp:nvSpPr>
        <dsp:cNvPr id="0" name=""/>
        <dsp:cNvSpPr/>
      </dsp:nvSpPr>
      <dsp:spPr>
        <a:xfrm rot="5400000">
          <a:off x="3446781" y="-1287853"/>
          <a:ext cx="878562" cy="5879837"/>
        </a:xfrm>
        <a:prstGeom prst="round2SameRect">
          <a:avLst/>
        </a:prstGeom>
        <a:solidFill>
          <a:schemeClr val="lt1">
            <a:alpha val="90000"/>
            <a:hueOff val="0"/>
            <a:satOff val="0"/>
            <a:lumOff val="0"/>
            <a:alphaOff val="0"/>
          </a:schemeClr>
        </a:solidFill>
        <a:ln w="19050" cap="flat" cmpd="sng" algn="ctr">
          <a:solidFill>
            <a:schemeClr val="accent1">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err="1">
              <a:solidFill>
                <a:schemeClr val="accent1"/>
              </a:solidFill>
            </a:rPr>
            <a:t>Reduce</a:t>
          </a:r>
          <a:r>
            <a:rPr lang="fr-FR" sz="1600" kern="1200">
              <a:solidFill>
                <a:schemeClr val="accent1"/>
              </a:solidFill>
            </a:rPr>
            <a:t> </a:t>
          </a:r>
          <a:r>
            <a:rPr lang="fr-FR" sz="1600" kern="1200" err="1">
              <a:solidFill>
                <a:schemeClr val="accent1"/>
              </a:solidFill>
            </a:rPr>
            <a:t>greenhouse</a:t>
          </a:r>
          <a:r>
            <a:rPr lang="fr-FR" sz="1600" kern="1200">
              <a:solidFill>
                <a:schemeClr val="accent1"/>
              </a:solidFill>
            </a:rPr>
            <a:t> </a:t>
          </a:r>
          <a:r>
            <a:rPr lang="fr-FR" sz="1600" kern="1200" err="1">
              <a:solidFill>
                <a:schemeClr val="accent1"/>
              </a:solidFill>
            </a:rPr>
            <a:t>gas</a:t>
          </a:r>
          <a:r>
            <a:rPr lang="fr-FR" sz="1600" kern="1200">
              <a:solidFill>
                <a:schemeClr val="accent1"/>
              </a:solidFill>
            </a:rPr>
            <a:t> </a:t>
          </a:r>
          <a:r>
            <a:rPr lang="fr-FR" sz="1600" kern="1200" err="1">
              <a:solidFill>
                <a:schemeClr val="accent1"/>
              </a:solidFill>
            </a:rPr>
            <a:t>emissions</a:t>
          </a:r>
          <a:r>
            <a:rPr lang="fr-FR" sz="1600" kern="1200">
              <a:solidFill>
                <a:schemeClr val="accent1"/>
              </a:solidFill>
            </a:rPr>
            <a:t> by 50% </a:t>
          </a:r>
          <a:r>
            <a:rPr lang="fr-FR" sz="1600" kern="1200" err="1">
              <a:solidFill>
                <a:schemeClr val="accent1"/>
              </a:solidFill>
            </a:rPr>
            <a:t>compared</a:t>
          </a:r>
          <a:r>
            <a:rPr lang="fr-FR" sz="1600" kern="1200">
              <a:solidFill>
                <a:schemeClr val="accent1"/>
              </a:solidFill>
            </a:rPr>
            <a:t> to 1990
50% of the </a:t>
          </a:r>
          <a:r>
            <a:rPr lang="fr-FR" sz="1600" kern="1200" err="1">
              <a:solidFill>
                <a:schemeClr val="accent1"/>
              </a:solidFill>
            </a:rPr>
            <a:t>heritage's</a:t>
          </a:r>
          <a:r>
            <a:rPr lang="fr-FR" sz="1600" kern="1200">
              <a:solidFill>
                <a:schemeClr val="accent1"/>
              </a:solidFill>
            </a:rPr>
            <a:t> </a:t>
          </a:r>
          <a:r>
            <a:rPr lang="fr-FR" sz="1600" kern="1200" err="1">
              <a:solidFill>
                <a:schemeClr val="accent1"/>
              </a:solidFill>
            </a:rPr>
            <a:t>consumption</a:t>
          </a:r>
          <a:r>
            <a:rPr lang="fr-FR" sz="1600" kern="1200">
              <a:solidFill>
                <a:schemeClr val="accent1"/>
              </a:solidFill>
            </a:rPr>
            <a:t> by </a:t>
          </a:r>
          <a:r>
            <a:rPr lang="fr-FR" sz="1600" kern="1200" err="1">
              <a:solidFill>
                <a:schemeClr val="accent1"/>
              </a:solidFill>
            </a:rPr>
            <a:t>renewable</a:t>
          </a:r>
          <a:r>
            <a:rPr lang="fr-FR" sz="1600" kern="1200">
              <a:solidFill>
                <a:schemeClr val="accent1"/>
              </a:solidFill>
            </a:rPr>
            <a:t> </a:t>
          </a:r>
          <a:r>
            <a:rPr lang="fr-FR" sz="1600" kern="1200" err="1">
              <a:solidFill>
                <a:schemeClr val="accent1"/>
              </a:solidFill>
            </a:rPr>
            <a:t>energies</a:t>
          </a:r>
          <a:r>
            <a:rPr lang="fr-FR" sz="1600" kern="1200">
              <a:solidFill>
                <a:schemeClr val="accent1"/>
              </a:solidFill>
            </a:rPr>
            <a:t> </a:t>
          </a:r>
        </a:p>
        <a:p>
          <a:pPr marL="171450" lvl="1" indent="-171450" algn="l" defTabSz="711200">
            <a:lnSpc>
              <a:spcPct val="90000"/>
            </a:lnSpc>
            <a:spcBef>
              <a:spcPct val="0"/>
            </a:spcBef>
            <a:spcAft>
              <a:spcPct val="15000"/>
            </a:spcAft>
            <a:buChar char="•"/>
          </a:pPr>
          <a:r>
            <a:rPr lang="fr-FR" sz="1600" kern="1200" err="1">
              <a:solidFill>
                <a:schemeClr val="accent1"/>
              </a:solidFill>
            </a:rPr>
            <a:t>Reduce</a:t>
          </a:r>
          <a:r>
            <a:rPr lang="fr-FR" sz="1600" kern="1200">
              <a:solidFill>
                <a:schemeClr val="accent1"/>
              </a:solidFill>
            </a:rPr>
            <a:t> the </a:t>
          </a:r>
          <a:r>
            <a:rPr lang="fr-FR" sz="1600" kern="1200" err="1">
              <a:solidFill>
                <a:schemeClr val="accent1"/>
              </a:solidFill>
            </a:rPr>
            <a:t>consumption</a:t>
          </a:r>
          <a:r>
            <a:rPr lang="fr-FR" sz="1600" kern="1200">
              <a:solidFill>
                <a:schemeClr val="accent1"/>
              </a:solidFill>
            </a:rPr>
            <a:t> of public </a:t>
          </a:r>
          <a:r>
            <a:rPr lang="fr-FR" sz="1600" kern="1200" err="1">
              <a:solidFill>
                <a:schemeClr val="accent1"/>
              </a:solidFill>
            </a:rPr>
            <a:t>lighting</a:t>
          </a:r>
          <a:r>
            <a:rPr lang="fr-FR" sz="1600" kern="1200">
              <a:solidFill>
                <a:schemeClr val="accent1"/>
              </a:solidFill>
            </a:rPr>
            <a:t> to 2.5 GWh </a:t>
          </a:r>
        </a:p>
      </dsp:txBody>
      <dsp:txXfrm rot="-5400000">
        <a:off x="946144" y="1255672"/>
        <a:ext cx="5836949" cy="792786"/>
      </dsp:txXfrm>
    </dsp:sp>
    <dsp:sp modelId="{609603B6-E952-B142-A224-247BDEE22074}">
      <dsp:nvSpPr>
        <dsp:cNvPr id="0" name=""/>
        <dsp:cNvSpPr/>
      </dsp:nvSpPr>
      <dsp:spPr>
        <a:xfrm rot="5400000">
          <a:off x="-202745" y="2621876"/>
          <a:ext cx="1351634" cy="946144"/>
        </a:xfrm>
        <a:prstGeom prst="chevron">
          <a:avLst/>
        </a:prstGeom>
        <a:solidFill>
          <a:schemeClr val="accent1">
            <a:alpha val="90000"/>
            <a:hueOff val="0"/>
            <a:satOff val="0"/>
            <a:lumOff val="0"/>
            <a:alphaOff val="-26667"/>
          </a:schemeClr>
        </a:solidFill>
        <a:ln w="19050" cap="flat" cmpd="sng" algn="ctr">
          <a:solidFill>
            <a:schemeClr val="accent1">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a:t>2030</a:t>
          </a:r>
        </a:p>
      </dsp:txBody>
      <dsp:txXfrm rot="-5400000">
        <a:off x="0" y="2892203"/>
        <a:ext cx="946144" cy="405490"/>
      </dsp:txXfrm>
    </dsp:sp>
    <dsp:sp modelId="{18E08621-DAF7-204E-A312-8FED91695FFC}">
      <dsp:nvSpPr>
        <dsp:cNvPr id="0" name=""/>
        <dsp:cNvSpPr/>
      </dsp:nvSpPr>
      <dsp:spPr>
        <a:xfrm rot="5400000">
          <a:off x="3446781" y="-81505"/>
          <a:ext cx="878562" cy="5879837"/>
        </a:xfrm>
        <a:prstGeom prst="round2SameRect">
          <a:avLst/>
        </a:prstGeom>
        <a:solidFill>
          <a:schemeClr val="lt1">
            <a:alpha val="90000"/>
            <a:hueOff val="0"/>
            <a:satOff val="0"/>
            <a:lumOff val="0"/>
            <a:alphaOff val="0"/>
          </a:schemeClr>
        </a:solidFill>
        <a:ln w="19050" cap="flat" cmpd="sng" algn="ctr">
          <a:solidFill>
            <a:schemeClr val="accent1">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fr-FR" sz="1400" kern="1200" err="1">
              <a:solidFill>
                <a:schemeClr val="accent1"/>
              </a:solidFill>
            </a:rPr>
            <a:t>Reduce</a:t>
          </a:r>
          <a:r>
            <a:rPr lang="fr-FR" sz="1400" kern="1200">
              <a:solidFill>
                <a:schemeClr val="accent1"/>
              </a:solidFill>
            </a:rPr>
            <a:t> the </a:t>
          </a:r>
          <a:r>
            <a:rPr lang="fr-FR" sz="1400" kern="1200" err="1">
              <a:solidFill>
                <a:schemeClr val="accent1"/>
              </a:solidFill>
            </a:rPr>
            <a:t>consumption</a:t>
          </a:r>
          <a:r>
            <a:rPr lang="fr-FR" sz="1400" kern="1200">
              <a:solidFill>
                <a:schemeClr val="accent1"/>
              </a:solidFill>
            </a:rPr>
            <a:t> of buildings by 40% </a:t>
          </a:r>
          <a:r>
            <a:rPr lang="fr-FR" sz="1400" kern="1200" err="1">
              <a:solidFill>
                <a:schemeClr val="accent1"/>
              </a:solidFill>
            </a:rPr>
            <a:t>compared</a:t>
          </a:r>
          <a:r>
            <a:rPr lang="fr-FR" sz="1400" kern="1200">
              <a:solidFill>
                <a:schemeClr val="accent1"/>
              </a:solidFill>
            </a:rPr>
            <a:t> to 2010</a:t>
          </a:r>
        </a:p>
        <a:p>
          <a:pPr marL="114300" lvl="1" indent="-114300" algn="l" defTabSz="622300">
            <a:lnSpc>
              <a:spcPct val="90000"/>
            </a:lnSpc>
            <a:spcBef>
              <a:spcPct val="0"/>
            </a:spcBef>
            <a:spcAft>
              <a:spcPct val="15000"/>
            </a:spcAft>
            <a:buChar char="•"/>
          </a:pPr>
          <a:r>
            <a:rPr lang="fr-FR" sz="1400" kern="1200">
              <a:solidFill>
                <a:schemeClr val="accent1"/>
              </a:solidFill>
            </a:rPr>
            <a:t>60% of the </a:t>
          </a:r>
          <a:r>
            <a:rPr lang="fr-FR" sz="1400" kern="1200" err="1">
              <a:solidFill>
                <a:schemeClr val="accent1"/>
              </a:solidFill>
            </a:rPr>
            <a:t>heritage's</a:t>
          </a:r>
          <a:r>
            <a:rPr lang="fr-FR" sz="1400" kern="1200">
              <a:solidFill>
                <a:schemeClr val="accent1"/>
              </a:solidFill>
            </a:rPr>
            <a:t> </a:t>
          </a:r>
          <a:r>
            <a:rPr lang="fr-FR" sz="1400" kern="1200" err="1">
              <a:solidFill>
                <a:schemeClr val="accent1"/>
              </a:solidFill>
            </a:rPr>
            <a:t>consumption</a:t>
          </a:r>
          <a:r>
            <a:rPr lang="fr-FR" sz="1400" kern="1200">
              <a:solidFill>
                <a:schemeClr val="accent1"/>
              </a:solidFill>
            </a:rPr>
            <a:t> by </a:t>
          </a:r>
          <a:r>
            <a:rPr lang="fr-FR" sz="1400" kern="1200" err="1">
              <a:solidFill>
                <a:schemeClr val="accent1"/>
              </a:solidFill>
            </a:rPr>
            <a:t>renewable</a:t>
          </a:r>
          <a:r>
            <a:rPr lang="fr-FR" sz="1400" kern="1200">
              <a:solidFill>
                <a:schemeClr val="accent1"/>
              </a:solidFill>
            </a:rPr>
            <a:t> </a:t>
          </a:r>
          <a:r>
            <a:rPr lang="fr-FR" sz="1400" kern="1200" err="1">
              <a:solidFill>
                <a:schemeClr val="accent1"/>
              </a:solidFill>
            </a:rPr>
            <a:t>energies</a:t>
          </a:r>
          <a:r>
            <a:rPr lang="fr-FR" sz="1400" kern="1200">
              <a:solidFill>
                <a:schemeClr val="accent1"/>
              </a:solidFill>
            </a:rPr>
            <a:t>  
</a:t>
          </a:r>
          <a:r>
            <a:rPr lang="fr-FR" sz="1400" kern="1200" err="1">
              <a:solidFill>
                <a:schemeClr val="accent1"/>
              </a:solidFill>
            </a:rPr>
            <a:t>Reduce</a:t>
          </a:r>
          <a:r>
            <a:rPr lang="fr-FR" sz="1400" kern="1200">
              <a:solidFill>
                <a:schemeClr val="accent1"/>
              </a:solidFill>
            </a:rPr>
            <a:t> the </a:t>
          </a:r>
          <a:r>
            <a:rPr lang="fr-FR" sz="1400" kern="1200" err="1">
              <a:solidFill>
                <a:schemeClr val="accent1"/>
              </a:solidFill>
            </a:rPr>
            <a:t>consumption</a:t>
          </a:r>
          <a:r>
            <a:rPr lang="fr-FR" sz="1400" kern="1200">
              <a:solidFill>
                <a:schemeClr val="accent1"/>
              </a:solidFill>
            </a:rPr>
            <a:t> of public </a:t>
          </a:r>
          <a:r>
            <a:rPr lang="fr-FR" sz="1400" kern="1200" err="1">
              <a:solidFill>
                <a:schemeClr val="accent1"/>
              </a:solidFill>
            </a:rPr>
            <a:t>lighting</a:t>
          </a:r>
          <a:r>
            <a:rPr lang="fr-FR" sz="1400" kern="1200">
              <a:solidFill>
                <a:schemeClr val="accent1"/>
              </a:solidFill>
            </a:rPr>
            <a:t> to 1.25 GWh </a:t>
          </a:r>
        </a:p>
        <a:p>
          <a:pPr marL="114300" lvl="1" indent="-114300" algn="l" defTabSz="622300">
            <a:lnSpc>
              <a:spcPct val="90000"/>
            </a:lnSpc>
            <a:spcBef>
              <a:spcPct val="0"/>
            </a:spcBef>
            <a:spcAft>
              <a:spcPct val="15000"/>
            </a:spcAft>
            <a:buChar char="•"/>
          </a:pPr>
          <a:r>
            <a:rPr lang="fr-FR" sz="1400" kern="1200">
              <a:solidFill>
                <a:schemeClr val="accent1"/>
              </a:solidFill>
            </a:rPr>
            <a:t>50% </a:t>
          </a:r>
          <a:r>
            <a:rPr lang="fr-FR" sz="1400" kern="1200" err="1">
              <a:solidFill>
                <a:schemeClr val="accent1"/>
              </a:solidFill>
            </a:rPr>
            <a:t>reduction</a:t>
          </a:r>
          <a:r>
            <a:rPr lang="fr-FR" sz="1400" kern="1200">
              <a:solidFill>
                <a:schemeClr val="accent1"/>
              </a:solidFill>
            </a:rPr>
            <a:t> in fuel </a:t>
          </a:r>
          <a:r>
            <a:rPr lang="fr-FR" sz="1400" kern="1200" err="1">
              <a:solidFill>
                <a:schemeClr val="accent1"/>
              </a:solidFill>
            </a:rPr>
            <a:t>consumption</a:t>
          </a:r>
          <a:r>
            <a:rPr lang="fr-FR" sz="1400" kern="1200">
              <a:solidFill>
                <a:schemeClr val="accent1"/>
              </a:solidFill>
            </a:rPr>
            <a:t> </a:t>
          </a:r>
          <a:r>
            <a:rPr lang="fr-FR" sz="1400" kern="1200" err="1">
              <a:solidFill>
                <a:schemeClr val="accent1"/>
              </a:solidFill>
            </a:rPr>
            <a:t>compared</a:t>
          </a:r>
          <a:r>
            <a:rPr lang="fr-FR" sz="1400" kern="1200">
              <a:solidFill>
                <a:schemeClr val="accent1"/>
              </a:solidFill>
            </a:rPr>
            <a:t> to 2020</a:t>
          </a:r>
        </a:p>
      </dsp:txBody>
      <dsp:txXfrm rot="-5400000">
        <a:off x="946144" y="2462020"/>
        <a:ext cx="5836949" cy="792786"/>
      </dsp:txXfrm>
    </dsp:sp>
    <dsp:sp modelId="{73B7F8CE-8FCE-5046-9BB8-787FAAA2209E}">
      <dsp:nvSpPr>
        <dsp:cNvPr id="0" name=""/>
        <dsp:cNvSpPr/>
      </dsp:nvSpPr>
      <dsp:spPr>
        <a:xfrm rot="5400000">
          <a:off x="-202745" y="3828224"/>
          <a:ext cx="1351634" cy="946144"/>
        </a:xfrm>
        <a:prstGeom prst="chevron">
          <a:avLst/>
        </a:prstGeom>
        <a:solidFill>
          <a:schemeClr val="accent1">
            <a:alpha val="90000"/>
            <a:hueOff val="0"/>
            <a:satOff val="0"/>
            <a:lumOff val="0"/>
            <a:alphaOff val="-40000"/>
          </a:schemeClr>
        </a:solidFill>
        <a:ln w="1905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a:t>2040</a:t>
          </a:r>
        </a:p>
      </dsp:txBody>
      <dsp:txXfrm rot="-5400000">
        <a:off x="0" y="4098551"/>
        <a:ext cx="946144" cy="405490"/>
      </dsp:txXfrm>
    </dsp:sp>
    <dsp:sp modelId="{E2954B4F-0BF8-E141-8F07-D768EBB9615C}">
      <dsp:nvSpPr>
        <dsp:cNvPr id="0" name=""/>
        <dsp:cNvSpPr/>
      </dsp:nvSpPr>
      <dsp:spPr>
        <a:xfrm rot="5400000">
          <a:off x="3446781" y="1124842"/>
          <a:ext cx="878562" cy="5879837"/>
        </a:xfrm>
        <a:prstGeom prst="round2SameRect">
          <a:avLst/>
        </a:prstGeom>
        <a:solidFill>
          <a:schemeClr val="lt1">
            <a:alpha val="90000"/>
            <a:hueOff val="0"/>
            <a:satOff val="0"/>
            <a:lumOff val="0"/>
            <a:alphaOff val="0"/>
          </a:schemeClr>
        </a:solidFill>
        <a:ln w="1905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err="1">
              <a:solidFill>
                <a:schemeClr val="accent1"/>
              </a:solidFill>
            </a:rPr>
            <a:t>Reduce</a:t>
          </a:r>
          <a:r>
            <a:rPr lang="fr-FR" sz="1600" kern="1200">
              <a:solidFill>
                <a:schemeClr val="accent1"/>
              </a:solidFill>
            </a:rPr>
            <a:t> the </a:t>
          </a:r>
          <a:r>
            <a:rPr lang="fr-FR" sz="1600" kern="1200" err="1">
              <a:solidFill>
                <a:schemeClr val="accent1"/>
              </a:solidFill>
            </a:rPr>
            <a:t>consumption</a:t>
          </a:r>
          <a:r>
            <a:rPr lang="fr-FR" sz="1600" kern="1200">
              <a:solidFill>
                <a:schemeClr val="accent1"/>
              </a:solidFill>
            </a:rPr>
            <a:t> of buildings by 50% </a:t>
          </a:r>
          <a:r>
            <a:rPr lang="fr-FR" sz="1600" kern="1200" err="1">
              <a:solidFill>
                <a:schemeClr val="accent1"/>
              </a:solidFill>
            </a:rPr>
            <a:t>compared</a:t>
          </a:r>
          <a:r>
            <a:rPr lang="fr-FR" sz="1600" kern="1200">
              <a:solidFill>
                <a:schemeClr val="accent1"/>
              </a:solidFill>
            </a:rPr>
            <a:t> to 2010</a:t>
          </a:r>
        </a:p>
        <a:p>
          <a:pPr marL="171450" lvl="1" indent="-171450" algn="l" defTabSz="711200">
            <a:lnSpc>
              <a:spcPct val="90000"/>
            </a:lnSpc>
            <a:spcBef>
              <a:spcPct val="0"/>
            </a:spcBef>
            <a:spcAft>
              <a:spcPct val="15000"/>
            </a:spcAft>
            <a:buChar char="•"/>
          </a:pPr>
          <a:r>
            <a:rPr lang="fr-FR" sz="1600" kern="1200" err="1">
              <a:solidFill>
                <a:schemeClr val="accent1"/>
              </a:solidFill>
            </a:rPr>
            <a:t>Reduce</a:t>
          </a:r>
          <a:r>
            <a:rPr lang="fr-FR" sz="1600" kern="1200">
              <a:solidFill>
                <a:schemeClr val="accent1"/>
              </a:solidFill>
            </a:rPr>
            <a:t> the </a:t>
          </a:r>
          <a:r>
            <a:rPr lang="fr-FR" sz="1600" kern="1200" err="1">
              <a:solidFill>
                <a:schemeClr val="accent1"/>
              </a:solidFill>
            </a:rPr>
            <a:t>consumption</a:t>
          </a:r>
          <a:r>
            <a:rPr lang="fr-FR" sz="1600" kern="1200">
              <a:solidFill>
                <a:schemeClr val="accent1"/>
              </a:solidFill>
            </a:rPr>
            <a:t> of public </a:t>
          </a:r>
          <a:r>
            <a:rPr lang="fr-FR" sz="1600" kern="1200" err="1">
              <a:solidFill>
                <a:schemeClr val="accent1"/>
              </a:solidFill>
            </a:rPr>
            <a:t>lighting</a:t>
          </a:r>
          <a:r>
            <a:rPr lang="fr-FR" sz="1600" kern="1200">
              <a:solidFill>
                <a:schemeClr val="accent1"/>
              </a:solidFill>
            </a:rPr>
            <a:t> to 0.75 GWh  </a:t>
          </a:r>
        </a:p>
      </dsp:txBody>
      <dsp:txXfrm rot="-5400000">
        <a:off x="946144" y="3668367"/>
        <a:ext cx="5836949" cy="79278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0.49176</cdr:x>
      <cdr:y>0.80888</cdr:y>
    </cdr:from>
    <cdr:to>
      <cdr:x>0.63269</cdr:x>
      <cdr:y>0.86622</cdr:y>
    </cdr:to>
    <cdr:sp macro="" textlink="">
      <cdr:nvSpPr>
        <cdr:cNvPr id="2" name="Rectangle 1">
          <a:extLst xmlns:a="http://schemas.openxmlformats.org/drawingml/2006/main">
            <a:ext uri="{FF2B5EF4-FFF2-40B4-BE49-F238E27FC236}">
              <a16:creationId xmlns:a16="http://schemas.microsoft.com/office/drawing/2014/main" id="{E0D2BF22-E5C8-C9B0-1737-C62B6DAB4497}"/>
            </a:ext>
          </a:extLst>
        </cdr:cNvPr>
        <cdr:cNvSpPr/>
      </cdr:nvSpPr>
      <cdr:spPr>
        <a:xfrm xmlns:a="http://schemas.openxmlformats.org/drawingml/2006/main">
          <a:off x="3409950" y="4273632"/>
          <a:ext cx="977265" cy="30293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lang="fr-FR" dirty="0">
              <a:solidFill>
                <a:schemeClr val="tx1"/>
              </a:solidFill>
            </a:rPr>
            <a:t>-11%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882E6DF-BC1E-4EB1-B8E6-10090BEF02EB}"/>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A36EE9D-0E5E-4C02-81D0-0A912451E59A}"/>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A4190FB3-396D-46D3-A432-7BC0E23944F0}" type="datetimeFigureOut">
              <a:rPr lang="fr-FR" smtClean="0"/>
              <a:t>21/04/2023</a:t>
            </a:fld>
            <a:endParaRPr lang="fr-FR"/>
          </a:p>
        </p:txBody>
      </p:sp>
      <p:sp>
        <p:nvSpPr>
          <p:cNvPr id="4" name="Espace réservé du pied de page 3">
            <a:extLst>
              <a:ext uri="{FF2B5EF4-FFF2-40B4-BE49-F238E27FC236}">
                <a16:creationId xmlns:a16="http://schemas.microsoft.com/office/drawing/2014/main" id="{9EFA4ABC-C6FD-486B-851A-21AEBBBD5489}"/>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41FAAA40-683F-4F1B-A7C5-F169611B0638}"/>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B721838-7654-44DD-854B-6FE68C2222E9}" type="slidenum">
              <a:rPr lang="fr-FR" smtClean="0"/>
              <a:t>‹N°›</a:t>
            </a:fld>
            <a:endParaRPr lang="fr-FR"/>
          </a:p>
        </p:txBody>
      </p:sp>
    </p:spTree>
    <p:extLst>
      <p:ext uri="{BB962C8B-B14F-4D97-AF65-F5344CB8AC3E}">
        <p14:creationId xmlns:p14="http://schemas.microsoft.com/office/powerpoint/2010/main" val="3713510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4862318-F741-4A93-B5E1-B060ADC33204}" type="datetimeFigureOut">
              <a:rPr lang="fr-FR" smtClean="0"/>
              <a:t>21/04/2023</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4638915-3224-49A7-BFEF-B6DE36777519}" type="slidenum">
              <a:rPr lang="fr-FR" smtClean="0"/>
              <a:t>‹N°›</a:t>
            </a:fld>
            <a:endParaRPr lang="fr-FR"/>
          </a:p>
        </p:txBody>
      </p:sp>
    </p:spTree>
    <p:extLst>
      <p:ext uri="{BB962C8B-B14F-4D97-AF65-F5344CB8AC3E}">
        <p14:creationId xmlns:p14="http://schemas.microsoft.com/office/powerpoint/2010/main" val="2152425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I </a:t>
            </a:r>
            <a:r>
              <a:rPr lang="fr-FR" err="1"/>
              <a:t>would</a:t>
            </a:r>
            <a:r>
              <a:rPr lang="fr-FR"/>
              <a:t> like to </a:t>
            </a:r>
            <a:r>
              <a:rPr lang="fr-FR" err="1"/>
              <a:t>present</a:t>
            </a:r>
            <a:r>
              <a:rPr lang="fr-FR"/>
              <a:t> the ISO 50001 </a:t>
            </a:r>
            <a:r>
              <a:rPr lang="fr-FR" err="1"/>
              <a:t>certified</a:t>
            </a:r>
            <a:r>
              <a:rPr lang="fr-FR"/>
              <a:t> </a:t>
            </a:r>
            <a:r>
              <a:rPr lang="fr-FR" err="1"/>
              <a:t>energy</a:t>
            </a:r>
            <a:r>
              <a:rPr lang="fr-FR"/>
              <a:t> management </a:t>
            </a:r>
            <a:r>
              <a:rPr lang="fr-FR" err="1"/>
              <a:t>approach</a:t>
            </a:r>
            <a:r>
              <a:rPr lang="fr-FR"/>
              <a:t> of the city of Lorient.</a:t>
            </a:r>
          </a:p>
          <a:p>
            <a:endParaRPr lang="fr-FR"/>
          </a:p>
          <a:p>
            <a:r>
              <a:rPr lang="fr-FR"/>
              <a:t>-----</a:t>
            </a:r>
          </a:p>
          <a:p>
            <a:r>
              <a:rPr lang="fr-FR"/>
              <a:t>Je vous propose ici de vous présenter la démarche de management de l'énergie certifiée ISO 50001 sur la ville de Lorient.</a:t>
            </a:r>
          </a:p>
          <a:p>
            <a:endParaRPr lang="fr-FR"/>
          </a:p>
        </p:txBody>
      </p:sp>
      <p:sp>
        <p:nvSpPr>
          <p:cNvPr id="4" name="Espace réservé du numéro de diapositive 3"/>
          <p:cNvSpPr>
            <a:spLocks noGrp="1"/>
          </p:cNvSpPr>
          <p:nvPr>
            <p:ph type="sldNum" sz="quarter" idx="10"/>
          </p:nvPr>
        </p:nvSpPr>
        <p:spPr/>
        <p:txBody>
          <a:bodyPr/>
          <a:lstStyle/>
          <a:p>
            <a:fld id="{14638915-3224-49A7-BFEF-B6DE36777519}" type="slidenum">
              <a:rPr lang="fr-FR" smtClean="0"/>
              <a:t>1</a:t>
            </a:fld>
            <a:endParaRPr lang="fr-FR"/>
          </a:p>
        </p:txBody>
      </p:sp>
    </p:spTree>
    <p:extLst>
      <p:ext uri="{BB962C8B-B14F-4D97-AF65-F5344CB8AC3E}">
        <p14:creationId xmlns:p14="http://schemas.microsoft.com/office/powerpoint/2010/main" val="3788598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cs typeface="Calibri"/>
              </a:rPr>
              <a:t>When</a:t>
            </a:r>
            <a:r>
              <a:rPr lang="fr-FR">
                <a:cs typeface="Calibri"/>
              </a:rPr>
              <a:t> the EMS </a:t>
            </a:r>
            <a:r>
              <a:rPr lang="fr-FR" err="1">
                <a:cs typeface="Calibri"/>
              </a:rPr>
              <a:t>was</a:t>
            </a:r>
            <a:r>
              <a:rPr lang="fr-FR">
                <a:cs typeface="Calibri"/>
              </a:rPr>
              <a:t> set up, the </a:t>
            </a:r>
            <a:r>
              <a:rPr lang="fr-FR" err="1">
                <a:cs typeface="Calibri"/>
              </a:rPr>
              <a:t>number</a:t>
            </a:r>
            <a:r>
              <a:rPr lang="fr-FR">
                <a:cs typeface="Calibri"/>
              </a:rPr>
              <a:t> of actions </a:t>
            </a:r>
            <a:r>
              <a:rPr lang="fr-FR" err="1">
                <a:cs typeface="Calibri"/>
              </a:rPr>
              <a:t>was</a:t>
            </a:r>
            <a:r>
              <a:rPr lang="fr-FR">
                <a:cs typeface="Calibri"/>
              </a:rPr>
              <a:t> </a:t>
            </a:r>
            <a:r>
              <a:rPr lang="fr-FR" err="1">
                <a:cs typeface="Calibri"/>
              </a:rPr>
              <a:t>small</a:t>
            </a:r>
            <a:r>
              <a:rPr lang="fr-FR">
                <a:cs typeface="Calibri"/>
              </a:rPr>
              <a:t> but all </a:t>
            </a:r>
            <a:r>
              <a:rPr lang="fr-FR" err="1">
                <a:cs typeface="Calibri"/>
              </a:rPr>
              <a:t>were</a:t>
            </a:r>
            <a:r>
              <a:rPr lang="fr-FR">
                <a:cs typeface="Calibri"/>
              </a:rPr>
              <a:t> </a:t>
            </a:r>
            <a:r>
              <a:rPr lang="fr-FR" err="1">
                <a:cs typeface="Calibri"/>
              </a:rPr>
              <a:t>carried</a:t>
            </a:r>
            <a:r>
              <a:rPr lang="fr-FR">
                <a:cs typeface="Calibri"/>
              </a:rPr>
              <a:t> out. Last </a:t>
            </a:r>
            <a:r>
              <a:rPr lang="fr-FR" err="1">
                <a:cs typeface="Calibri"/>
              </a:rPr>
              <a:t>year</a:t>
            </a:r>
            <a:r>
              <a:rPr lang="fr-FR">
                <a:cs typeface="Calibri"/>
              </a:rPr>
              <a:t> </a:t>
            </a:r>
            <a:r>
              <a:rPr lang="fr-FR" err="1">
                <a:cs typeface="Calibri"/>
              </a:rPr>
              <a:t>many</a:t>
            </a:r>
            <a:r>
              <a:rPr lang="fr-FR">
                <a:cs typeface="Calibri"/>
              </a:rPr>
              <a:t> actions </a:t>
            </a:r>
            <a:r>
              <a:rPr lang="fr-FR" err="1">
                <a:cs typeface="Calibri"/>
              </a:rPr>
              <a:t>were</a:t>
            </a:r>
            <a:r>
              <a:rPr lang="fr-FR">
                <a:cs typeface="Calibri"/>
              </a:rPr>
              <a:t> </a:t>
            </a:r>
            <a:r>
              <a:rPr lang="fr-FR" err="1">
                <a:cs typeface="Calibri"/>
              </a:rPr>
              <a:t>identified</a:t>
            </a:r>
            <a:r>
              <a:rPr lang="fr-FR">
                <a:cs typeface="Calibri"/>
              </a:rPr>
              <a:t> but </a:t>
            </a:r>
            <a:r>
              <a:rPr lang="fr-FR" err="1">
                <a:cs typeface="Calibri"/>
              </a:rPr>
              <a:t>only</a:t>
            </a:r>
            <a:r>
              <a:rPr lang="fr-FR">
                <a:cs typeface="Calibri"/>
              </a:rPr>
              <a:t> </a:t>
            </a:r>
            <a:r>
              <a:rPr lang="fr-FR" err="1">
                <a:cs typeface="Calibri"/>
              </a:rPr>
              <a:t>half</a:t>
            </a:r>
            <a:r>
              <a:rPr lang="fr-FR">
                <a:cs typeface="Calibri"/>
              </a:rPr>
              <a:t> </a:t>
            </a:r>
            <a:r>
              <a:rPr lang="fr-FR" err="1">
                <a:cs typeface="Calibri"/>
              </a:rPr>
              <a:t>were</a:t>
            </a:r>
            <a:r>
              <a:rPr lang="fr-FR">
                <a:cs typeface="Calibri"/>
              </a:rPr>
              <a:t> </a:t>
            </a:r>
            <a:r>
              <a:rPr lang="fr-FR" err="1">
                <a:cs typeface="Calibri"/>
              </a:rPr>
              <a:t>implemented</a:t>
            </a:r>
            <a:r>
              <a:rPr lang="fr-FR">
                <a:cs typeface="Calibri"/>
              </a:rPr>
              <a:t>. </a:t>
            </a:r>
          </a:p>
          <a:p>
            <a:r>
              <a:rPr lang="fr-FR" err="1">
                <a:cs typeface="Calibri"/>
              </a:rPr>
              <a:t>These</a:t>
            </a:r>
            <a:r>
              <a:rPr lang="fr-FR">
                <a:cs typeface="Calibri"/>
              </a:rPr>
              <a:t> actions </a:t>
            </a:r>
            <a:r>
              <a:rPr lang="fr-FR" err="1">
                <a:cs typeface="Calibri"/>
              </a:rPr>
              <a:t>concerned</a:t>
            </a:r>
            <a:r>
              <a:rPr lang="fr-FR">
                <a:cs typeface="Calibri"/>
              </a:rPr>
              <a:t> </a:t>
            </a:r>
            <a:r>
              <a:rPr lang="fr-FR" err="1">
                <a:cs typeface="Calibri"/>
              </a:rPr>
              <a:t>street</a:t>
            </a:r>
            <a:r>
              <a:rPr lang="fr-FR">
                <a:cs typeface="Calibri"/>
              </a:rPr>
              <a:t> </a:t>
            </a:r>
            <a:r>
              <a:rPr lang="fr-FR" err="1">
                <a:cs typeface="Calibri"/>
              </a:rPr>
              <a:t>lighting</a:t>
            </a:r>
            <a:r>
              <a:rPr lang="fr-FR">
                <a:cs typeface="Calibri"/>
              </a:rPr>
              <a:t>, building and EMS.</a:t>
            </a:r>
          </a:p>
          <a:p>
            <a:endParaRPr lang="fr-FR">
              <a:cs typeface="Calibri"/>
            </a:endParaRPr>
          </a:p>
          <a:p>
            <a:endParaRPr lang="fr-FR">
              <a:cs typeface="Calibri"/>
            </a:endParaRPr>
          </a:p>
          <a:p>
            <a:r>
              <a:rPr lang="fr-FR">
                <a:cs typeface="Calibri"/>
              </a:rPr>
              <a:t>-----</a:t>
            </a:r>
          </a:p>
          <a:p>
            <a:r>
              <a:rPr lang="fr-FR">
                <a:cs typeface="Calibri"/>
              </a:rPr>
              <a:t>A la mise en place du EMS le nombre d'action était faible mais toutes étaient réalisées. L'année dernière beaucoup d'actions ont été identifié mais seulement la moitié ont étaient implémentés. </a:t>
            </a:r>
          </a:p>
          <a:p>
            <a:r>
              <a:rPr lang="fr-FR">
                <a:cs typeface="Calibri"/>
              </a:rPr>
              <a:t>Ces actions concernées aussi bien l'éclairage public, le bâtiment et l'EMS.</a:t>
            </a:r>
          </a:p>
          <a:p>
            <a:endParaRPr lang="fr-FR">
              <a:cs typeface="Calibri"/>
            </a:endParaRPr>
          </a:p>
        </p:txBody>
      </p:sp>
      <p:sp>
        <p:nvSpPr>
          <p:cNvPr id="4" name="Espace réservé du numéro de diapositive 3"/>
          <p:cNvSpPr>
            <a:spLocks noGrp="1"/>
          </p:cNvSpPr>
          <p:nvPr>
            <p:ph type="sldNum" sz="quarter" idx="5"/>
          </p:nvPr>
        </p:nvSpPr>
        <p:spPr/>
        <p:txBody>
          <a:bodyPr/>
          <a:lstStyle/>
          <a:p>
            <a:fld id="{14638915-3224-49A7-BFEF-B6DE36777519}" type="slidenum">
              <a:rPr lang="fr-FR" smtClean="0"/>
              <a:t>10</a:t>
            </a:fld>
            <a:endParaRPr lang="fr-FR"/>
          </a:p>
        </p:txBody>
      </p:sp>
    </p:spTree>
    <p:extLst>
      <p:ext uri="{BB962C8B-B14F-4D97-AF65-F5344CB8AC3E}">
        <p14:creationId xmlns:p14="http://schemas.microsoft.com/office/powerpoint/2010/main" val="163345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cs typeface="Calibri" panose="020F0502020204030204"/>
              </a:rPr>
              <a:t>Following the </a:t>
            </a:r>
            <a:r>
              <a:rPr lang="fr-FR" dirty="0" err="1">
                <a:cs typeface="Calibri" panose="020F0502020204030204"/>
              </a:rPr>
              <a:t>covid</a:t>
            </a:r>
            <a:r>
              <a:rPr lang="fr-FR" dirty="0">
                <a:cs typeface="Calibri" panose="020F0502020204030204"/>
              </a:rPr>
              <a:t> </a:t>
            </a:r>
            <a:r>
              <a:rPr lang="fr-FR" dirty="0" err="1">
                <a:cs typeface="Calibri" panose="020F0502020204030204"/>
              </a:rPr>
              <a:t>pandemic</a:t>
            </a:r>
            <a:r>
              <a:rPr lang="fr-FR" dirty="0">
                <a:cs typeface="Calibri" panose="020F0502020204030204"/>
              </a:rPr>
              <a:t>, </a:t>
            </a:r>
            <a:r>
              <a:rPr lang="fr-FR" dirty="0" err="1">
                <a:cs typeface="Calibri" panose="020F0502020204030204"/>
              </a:rPr>
              <a:t>sensors</a:t>
            </a:r>
            <a:r>
              <a:rPr lang="fr-FR" dirty="0">
                <a:cs typeface="Calibri" panose="020F0502020204030204"/>
              </a:rPr>
              <a:t> </a:t>
            </a:r>
            <a:r>
              <a:rPr lang="fr-FR" dirty="0" err="1">
                <a:cs typeface="Calibri" panose="020F0502020204030204"/>
              </a:rPr>
              <a:t>were</a:t>
            </a:r>
            <a:r>
              <a:rPr lang="fr-FR" dirty="0">
                <a:cs typeface="Calibri" panose="020F0502020204030204"/>
              </a:rPr>
              <a:t> </a:t>
            </a:r>
            <a:r>
              <a:rPr lang="fr-FR" dirty="0" err="1">
                <a:cs typeface="Calibri" panose="020F0502020204030204"/>
              </a:rPr>
              <a:t>installed</a:t>
            </a:r>
            <a:r>
              <a:rPr lang="fr-FR" dirty="0">
                <a:cs typeface="Calibri" panose="020F0502020204030204"/>
              </a:rPr>
              <a:t> in </a:t>
            </a:r>
            <a:r>
              <a:rPr lang="fr-FR" dirty="0" err="1">
                <a:cs typeface="Calibri" panose="020F0502020204030204"/>
              </a:rPr>
              <a:t>schools</a:t>
            </a:r>
            <a:r>
              <a:rPr lang="fr-FR" dirty="0">
                <a:cs typeface="Calibri" panose="020F0502020204030204"/>
              </a:rPr>
              <a:t>, gymnasiums and the </a:t>
            </a:r>
            <a:r>
              <a:rPr lang="fr-FR" dirty="0" err="1">
                <a:cs typeface="Calibri" panose="020F0502020204030204"/>
              </a:rPr>
              <a:t>town</a:t>
            </a:r>
            <a:r>
              <a:rPr lang="fr-FR" dirty="0">
                <a:cs typeface="Calibri" panose="020F0502020204030204"/>
              </a:rPr>
              <a:t> hall to analyse the air </a:t>
            </a:r>
            <a:r>
              <a:rPr lang="fr-FR" dirty="0" err="1">
                <a:cs typeface="Calibri" panose="020F0502020204030204"/>
              </a:rPr>
              <a:t>quality</a:t>
            </a:r>
            <a:r>
              <a:rPr lang="fr-FR" dirty="0">
                <a:cs typeface="Calibri" panose="020F0502020204030204"/>
              </a:rPr>
              <a:t>.</a:t>
            </a:r>
          </a:p>
          <a:p>
            <a:r>
              <a:rPr lang="fr-FR" dirty="0">
                <a:cs typeface="Calibri" panose="020F0502020204030204"/>
              </a:rPr>
              <a:t>This </a:t>
            </a:r>
            <a:r>
              <a:rPr lang="fr-FR" dirty="0" err="1">
                <a:cs typeface="Calibri" panose="020F0502020204030204"/>
              </a:rPr>
              <a:t>gives</a:t>
            </a:r>
            <a:r>
              <a:rPr lang="fr-FR" dirty="0">
                <a:cs typeface="Calibri" panose="020F0502020204030204"/>
              </a:rPr>
              <a:t> us </a:t>
            </a:r>
            <a:r>
              <a:rPr lang="fr-FR" dirty="0" err="1">
                <a:cs typeface="Calibri" panose="020F0502020204030204"/>
              </a:rPr>
              <a:t>access</a:t>
            </a:r>
            <a:r>
              <a:rPr lang="fr-FR" dirty="0">
                <a:cs typeface="Calibri" panose="020F0502020204030204"/>
              </a:rPr>
              <a:t> to the </a:t>
            </a:r>
            <a:r>
              <a:rPr lang="fr-FR" dirty="0" err="1">
                <a:cs typeface="Calibri" panose="020F0502020204030204"/>
              </a:rPr>
              <a:t>temperature</a:t>
            </a:r>
            <a:r>
              <a:rPr lang="fr-FR" dirty="0">
                <a:cs typeface="Calibri" panose="020F0502020204030204"/>
              </a:rPr>
              <a:t> of </a:t>
            </a:r>
            <a:r>
              <a:rPr lang="fr-FR" dirty="0" err="1">
                <a:cs typeface="Calibri" panose="020F0502020204030204"/>
              </a:rPr>
              <a:t>different</a:t>
            </a:r>
            <a:r>
              <a:rPr lang="fr-FR" dirty="0">
                <a:cs typeface="Calibri" panose="020F0502020204030204"/>
              </a:rPr>
              <a:t> </a:t>
            </a:r>
            <a:r>
              <a:rPr lang="fr-FR" dirty="0" err="1">
                <a:cs typeface="Calibri" panose="020F0502020204030204"/>
              </a:rPr>
              <a:t>rooms</a:t>
            </a:r>
            <a:r>
              <a:rPr lang="fr-FR" dirty="0">
                <a:cs typeface="Calibri" panose="020F0502020204030204"/>
              </a:rPr>
              <a:t> and </a:t>
            </a:r>
            <a:r>
              <a:rPr lang="fr-FR" dirty="0" err="1">
                <a:cs typeface="Calibri" panose="020F0502020204030204"/>
              </a:rPr>
              <a:t>therefore</a:t>
            </a:r>
            <a:r>
              <a:rPr lang="fr-FR" dirty="0">
                <a:cs typeface="Calibri" panose="020F0502020204030204"/>
              </a:rPr>
              <a:t> </a:t>
            </a:r>
            <a:r>
              <a:rPr lang="fr-FR" dirty="0" err="1">
                <a:cs typeface="Calibri" panose="020F0502020204030204"/>
              </a:rPr>
              <a:t>determines</a:t>
            </a:r>
            <a:r>
              <a:rPr lang="fr-FR" dirty="0">
                <a:cs typeface="Calibri" panose="020F0502020204030204"/>
              </a:rPr>
              <a:t> </a:t>
            </a:r>
            <a:r>
              <a:rPr lang="fr-FR" dirty="0" err="1">
                <a:cs typeface="Calibri" panose="020F0502020204030204"/>
              </a:rPr>
              <a:t>which</a:t>
            </a:r>
            <a:r>
              <a:rPr lang="fr-FR" dirty="0">
                <a:cs typeface="Calibri" panose="020F0502020204030204"/>
              </a:rPr>
              <a:t> buildings have high </a:t>
            </a:r>
            <a:r>
              <a:rPr lang="fr-FR" dirty="0" err="1">
                <a:cs typeface="Calibri" panose="020F0502020204030204"/>
              </a:rPr>
              <a:t>temperatures</a:t>
            </a:r>
            <a:r>
              <a:rPr lang="fr-FR" dirty="0">
                <a:cs typeface="Calibri" panose="020F0502020204030204"/>
              </a:rPr>
              <a:t> </a:t>
            </a:r>
            <a:r>
              <a:rPr lang="fr-FR" dirty="0" err="1">
                <a:cs typeface="Calibri" panose="020F0502020204030204"/>
              </a:rPr>
              <a:t>during</a:t>
            </a:r>
            <a:r>
              <a:rPr lang="fr-FR" dirty="0">
                <a:cs typeface="Calibri" panose="020F0502020204030204"/>
              </a:rPr>
              <a:t> the </a:t>
            </a:r>
            <a:r>
              <a:rPr lang="fr-FR" dirty="0" err="1">
                <a:cs typeface="Calibri" panose="020F0502020204030204"/>
              </a:rPr>
              <a:t>heating</a:t>
            </a:r>
            <a:r>
              <a:rPr lang="fr-FR" dirty="0">
                <a:cs typeface="Calibri" panose="020F0502020204030204"/>
              </a:rPr>
              <a:t> </a:t>
            </a:r>
            <a:r>
              <a:rPr lang="fr-FR" dirty="0" err="1">
                <a:cs typeface="Calibri" panose="020F0502020204030204"/>
              </a:rPr>
              <a:t>season</a:t>
            </a:r>
            <a:r>
              <a:rPr lang="fr-FR" dirty="0">
                <a:cs typeface="Calibri" panose="020F0502020204030204"/>
              </a:rPr>
              <a:t>.</a:t>
            </a:r>
          </a:p>
          <a:p>
            <a:endParaRPr lang="fr-FR" dirty="0">
              <a:cs typeface="Calibri" panose="020F0502020204030204"/>
            </a:endParaRPr>
          </a:p>
          <a:p>
            <a:r>
              <a:rPr lang="fr-FR" dirty="0">
                <a:cs typeface="Calibri" panose="020F0502020204030204"/>
              </a:rPr>
              <a:t>On </a:t>
            </a:r>
            <a:r>
              <a:rPr lang="fr-FR" dirty="0" err="1">
                <a:cs typeface="Calibri" panose="020F0502020204030204"/>
              </a:rPr>
              <a:t>this</a:t>
            </a:r>
            <a:r>
              <a:rPr lang="fr-FR" dirty="0">
                <a:cs typeface="Calibri" panose="020F0502020204030204"/>
              </a:rPr>
              <a:t> graph a </a:t>
            </a:r>
            <a:r>
              <a:rPr lang="fr-FR" dirty="0" err="1">
                <a:cs typeface="Calibri" panose="020F0502020204030204"/>
              </a:rPr>
              <a:t>bubble</a:t>
            </a:r>
            <a:r>
              <a:rPr lang="fr-FR" dirty="0">
                <a:cs typeface="Calibri" panose="020F0502020204030204"/>
              </a:rPr>
              <a:t> </a:t>
            </a:r>
            <a:r>
              <a:rPr lang="fr-FR" dirty="0" err="1">
                <a:cs typeface="Calibri" panose="020F0502020204030204"/>
              </a:rPr>
              <a:t>represents</a:t>
            </a:r>
            <a:r>
              <a:rPr lang="fr-FR" dirty="0">
                <a:cs typeface="Calibri" panose="020F0502020204030204"/>
              </a:rPr>
              <a:t> a building.</a:t>
            </a:r>
          </a:p>
          <a:p>
            <a:r>
              <a:rPr lang="fr-FR" dirty="0" err="1">
                <a:cs typeface="Calibri" panose="020F0502020204030204"/>
              </a:rPr>
              <a:t>Each</a:t>
            </a:r>
            <a:r>
              <a:rPr lang="fr-FR" dirty="0">
                <a:cs typeface="Calibri" panose="020F0502020204030204"/>
              </a:rPr>
              <a:t> </a:t>
            </a:r>
            <a:r>
              <a:rPr lang="fr-FR" dirty="0" err="1">
                <a:cs typeface="Calibri" panose="020F0502020204030204"/>
              </a:rPr>
              <a:t>bubble</a:t>
            </a:r>
            <a:r>
              <a:rPr lang="fr-FR" dirty="0">
                <a:cs typeface="Calibri" panose="020F0502020204030204"/>
              </a:rPr>
              <a:t> </a:t>
            </a:r>
            <a:r>
              <a:rPr lang="fr-FR" dirty="0" err="1">
                <a:cs typeface="Calibri" panose="020F0502020204030204"/>
              </a:rPr>
              <a:t>is</a:t>
            </a:r>
            <a:r>
              <a:rPr lang="fr-FR" dirty="0">
                <a:cs typeface="Calibri" panose="020F0502020204030204"/>
              </a:rPr>
              <a:t> </a:t>
            </a:r>
            <a:r>
              <a:rPr lang="fr-FR" dirty="0" err="1">
                <a:cs typeface="Calibri" panose="020F0502020204030204"/>
              </a:rPr>
              <a:t>positioned</a:t>
            </a:r>
            <a:r>
              <a:rPr lang="fr-FR" dirty="0">
                <a:cs typeface="Calibri" panose="020F0502020204030204"/>
              </a:rPr>
              <a:t> </a:t>
            </a:r>
            <a:r>
              <a:rPr lang="fr-FR" dirty="0" err="1">
                <a:cs typeface="Calibri" panose="020F0502020204030204"/>
              </a:rPr>
              <a:t>according</a:t>
            </a:r>
            <a:r>
              <a:rPr lang="fr-FR" dirty="0">
                <a:cs typeface="Calibri" panose="020F0502020204030204"/>
              </a:rPr>
              <a:t> to the </a:t>
            </a:r>
            <a:r>
              <a:rPr lang="fr-FR" dirty="0" err="1">
                <a:cs typeface="Calibri" panose="020F0502020204030204"/>
              </a:rPr>
              <a:t>average</a:t>
            </a:r>
            <a:r>
              <a:rPr lang="fr-FR" dirty="0">
                <a:cs typeface="Calibri" panose="020F0502020204030204"/>
              </a:rPr>
              <a:t> </a:t>
            </a:r>
            <a:r>
              <a:rPr lang="fr-FR" dirty="0" err="1">
                <a:cs typeface="Calibri" panose="020F0502020204030204"/>
              </a:rPr>
              <a:t>temperature</a:t>
            </a:r>
            <a:r>
              <a:rPr lang="fr-FR" dirty="0">
                <a:cs typeface="Calibri" panose="020F0502020204030204"/>
              </a:rPr>
              <a:t> of the probes and the maximum </a:t>
            </a:r>
            <a:r>
              <a:rPr lang="fr-FR" dirty="0" err="1">
                <a:cs typeface="Calibri" panose="020F0502020204030204"/>
              </a:rPr>
              <a:t>temperature</a:t>
            </a:r>
            <a:r>
              <a:rPr lang="fr-FR" dirty="0">
                <a:cs typeface="Calibri" panose="020F0502020204030204"/>
              </a:rPr>
              <a:t> </a:t>
            </a:r>
            <a:r>
              <a:rPr lang="fr-FR" dirty="0" err="1">
                <a:cs typeface="Calibri" panose="020F0502020204030204"/>
              </a:rPr>
              <a:t>observed</a:t>
            </a:r>
            <a:r>
              <a:rPr lang="fr-FR" dirty="0">
                <a:cs typeface="Calibri" panose="020F0502020204030204"/>
              </a:rPr>
              <a:t>.</a:t>
            </a:r>
          </a:p>
          <a:p>
            <a:r>
              <a:rPr lang="fr-FR" dirty="0">
                <a:cs typeface="Calibri" panose="020F0502020204030204"/>
              </a:rPr>
              <a:t>This </a:t>
            </a:r>
            <a:r>
              <a:rPr lang="fr-FR" dirty="0" err="1">
                <a:cs typeface="Calibri" panose="020F0502020204030204"/>
              </a:rPr>
              <a:t>makes</a:t>
            </a:r>
            <a:r>
              <a:rPr lang="fr-FR" dirty="0">
                <a:cs typeface="Calibri" panose="020F0502020204030204"/>
              </a:rPr>
              <a:t> </a:t>
            </a:r>
            <a:r>
              <a:rPr lang="fr-FR" dirty="0" err="1">
                <a:cs typeface="Calibri" panose="020F0502020204030204"/>
              </a:rPr>
              <a:t>it</a:t>
            </a:r>
            <a:r>
              <a:rPr lang="fr-FR" dirty="0">
                <a:cs typeface="Calibri" panose="020F0502020204030204"/>
              </a:rPr>
              <a:t> possible to </a:t>
            </a:r>
            <a:r>
              <a:rPr lang="fr-FR" dirty="0" err="1">
                <a:cs typeface="Calibri" panose="020F0502020204030204"/>
              </a:rPr>
              <a:t>identify</a:t>
            </a:r>
            <a:r>
              <a:rPr lang="fr-FR" dirty="0">
                <a:cs typeface="Calibri" panose="020F0502020204030204"/>
              </a:rPr>
              <a:t> buildings </a:t>
            </a:r>
            <a:r>
              <a:rPr lang="fr-FR" dirty="0" err="1">
                <a:cs typeface="Calibri" panose="020F0502020204030204"/>
              </a:rPr>
              <a:t>that</a:t>
            </a:r>
            <a:r>
              <a:rPr lang="fr-FR" dirty="0">
                <a:cs typeface="Calibri" panose="020F0502020204030204"/>
              </a:rPr>
              <a:t> tend to have high </a:t>
            </a:r>
            <a:r>
              <a:rPr lang="fr-FR" dirty="0" err="1">
                <a:cs typeface="Calibri" panose="020F0502020204030204"/>
              </a:rPr>
              <a:t>temperatures</a:t>
            </a:r>
            <a:r>
              <a:rPr lang="fr-FR" dirty="0">
                <a:cs typeface="Calibri" panose="020F0502020204030204"/>
              </a:rPr>
              <a:t> and </a:t>
            </a:r>
            <a:r>
              <a:rPr lang="fr-FR" dirty="0" err="1">
                <a:cs typeface="Calibri" panose="020F0502020204030204"/>
              </a:rPr>
              <a:t>those</a:t>
            </a:r>
            <a:r>
              <a:rPr lang="fr-FR" dirty="0">
                <a:cs typeface="Calibri" panose="020F0502020204030204"/>
              </a:rPr>
              <a:t> </a:t>
            </a:r>
            <a:r>
              <a:rPr lang="fr-FR" dirty="0" err="1">
                <a:cs typeface="Calibri" panose="020F0502020204030204"/>
              </a:rPr>
              <a:t>that</a:t>
            </a:r>
            <a:r>
              <a:rPr lang="fr-FR" dirty="0">
                <a:cs typeface="Calibri" panose="020F0502020204030204"/>
              </a:rPr>
              <a:t> </a:t>
            </a:r>
            <a:r>
              <a:rPr lang="fr-FR" dirty="0" err="1">
                <a:cs typeface="Calibri" panose="020F0502020204030204"/>
              </a:rPr>
              <a:t>may</a:t>
            </a:r>
            <a:r>
              <a:rPr lang="fr-FR" dirty="0">
                <a:cs typeface="Calibri" panose="020F0502020204030204"/>
              </a:rPr>
              <a:t> have </a:t>
            </a:r>
            <a:r>
              <a:rPr lang="fr-FR" dirty="0" err="1">
                <a:cs typeface="Calibri" panose="020F0502020204030204"/>
              </a:rPr>
              <a:t>peaks</a:t>
            </a:r>
            <a:r>
              <a:rPr lang="fr-FR" dirty="0">
                <a:cs typeface="Calibri" panose="020F0502020204030204"/>
              </a:rPr>
              <a:t>. </a:t>
            </a:r>
          </a:p>
          <a:p>
            <a:endParaRPr lang="fr-FR" dirty="0">
              <a:cs typeface="Calibri" panose="020F0502020204030204"/>
            </a:endParaRPr>
          </a:p>
          <a:p>
            <a:r>
              <a:rPr lang="fr-FR" dirty="0">
                <a:cs typeface="Calibri" panose="020F0502020204030204"/>
              </a:rPr>
              <a:t>---------</a:t>
            </a:r>
          </a:p>
          <a:p>
            <a:r>
              <a:rPr lang="fr-FR" dirty="0">
                <a:cs typeface="Calibri" panose="020F0502020204030204"/>
              </a:rPr>
              <a:t>Suite à la pandémie du </a:t>
            </a:r>
            <a:r>
              <a:rPr lang="fr-FR" dirty="0" err="1">
                <a:cs typeface="Calibri" panose="020F0502020204030204"/>
              </a:rPr>
              <a:t>covid</a:t>
            </a:r>
            <a:r>
              <a:rPr lang="fr-FR" dirty="0">
                <a:cs typeface="Calibri" panose="020F0502020204030204"/>
              </a:rPr>
              <a:t>, des sondes ont été installées dans les écoles, gymnases et la mairie pour analyser la qualité de l'air.</a:t>
            </a:r>
          </a:p>
          <a:p>
            <a:r>
              <a:rPr lang="fr-FR" dirty="0">
                <a:cs typeface="Calibri" panose="020F0502020204030204"/>
              </a:rPr>
              <a:t>Cela nous donne accès à la température de différentes pièces et donc de déterminé les bâtiments où la température est élevée pendant la saison de chauffe.</a:t>
            </a:r>
          </a:p>
          <a:p>
            <a:endParaRPr lang="fr-FR" dirty="0">
              <a:cs typeface="Calibri" panose="020F0502020204030204"/>
            </a:endParaRPr>
          </a:p>
          <a:p>
            <a:r>
              <a:rPr lang="fr-FR" dirty="0">
                <a:cs typeface="Calibri" panose="020F0502020204030204"/>
              </a:rPr>
              <a:t>Sur ce graphique une bulle représente un bâtiment.</a:t>
            </a:r>
          </a:p>
          <a:p>
            <a:r>
              <a:rPr lang="fr-FR" dirty="0">
                <a:cs typeface="Calibri" panose="020F0502020204030204"/>
              </a:rPr>
              <a:t>Chaque bulle est positionnée en fonction de la température moyenne des sondes et de la température maximum observée.</a:t>
            </a:r>
          </a:p>
          <a:p>
            <a:r>
              <a:rPr lang="fr-FR" dirty="0">
                <a:cs typeface="Calibri" panose="020F0502020204030204"/>
              </a:rPr>
              <a:t>Cela permet d'identifier les bâtiments qui ont tendance a avoir une température élevée et ceux qui peuvent avoir des pics. </a:t>
            </a:r>
          </a:p>
          <a:p>
            <a:endParaRPr lang="fr-FR" dirty="0">
              <a:cs typeface="Calibri" panose="020F0502020204030204"/>
            </a:endParaRPr>
          </a:p>
          <a:p>
            <a:endParaRPr lang="fr-FR" dirty="0">
              <a:cs typeface="Calibri" panose="020F0502020204030204"/>
            </a:endParaRPr>
          </a:p>
        </p:txBody>
      </p:sp>
      <p:sp>
        <p:nvSpPr>
          <p:cNvPr id="4" name="Espace réservé du numéro de diapositive 3"/>
          <p:cNvSpPr>
            <a:spLocks noGrp="1"/>
          </p:cNvSpPr>
          <p:nvPr>
            <p:ph type="sldNum" sz="quarter" idx="5"/>
          </p:nvPr>
        </p:nvSpPr>
        <p:spPr/>
        <p:txBody>
          <a:bodyPr/>
          <a:lstStyle/>
          <a:p>
            <a:fld id="{14638915-3224-49A7-BFEF-B6DE36777519}" type="slidenum">
              <a:rPr lang="fr-FR" smtClean="0"/>
              <a:t>11</a:t>
            </a:fld>
            <a:endParaRPr lang="fr-FR"/>
          </a:p>
        </p:txBody>
      </p:sp>
    </p:spTree>
    <p:extLst>
      <p:ext uri="{BB962C8B-B14F-4D97-AF65-F5344CB8AC3E}">
        <p14:creationId xmlns:p14="http://schemas.microsoft.com/office/powerpoint/2010/main" val="3022629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This graph allows you to plot for each temperature sensor its evolution as a function of time.</a:t>
            </a:r>
          </a:p>
          <a:p>
            <a:r>
              <a:rPr lang="en-US" dirty="0">
                <a:cs typeface="Calibri"/>
              </a:rPr>
              <a:t>This ensures that when the premises are not occupied, the heating is turned off. This was the case on Wednesday 22 March as there were no classes.</a:t>
            </a:r>
          </a:p>
          <a:p>
            <a:r>
              <a:rPr lang="en-US" dirty="0">
                <a:cs typeface="Calibri"/>
              </a:rPr>
              <a:t>It also makes it possible to identify the rooms that tend to be overheated and to raise awareness among users. </a:t>
            </a:r>
          </a:p>
          <a:p>
            <a:endParaRPr lang="en-US" dirty="0">
              <a:cs typeface="Calibri"/>
            </a:endParaRPr>
          </a:p>
          <a:p>
            <a:r>
              <a:rPr lang="en-US" dirty="0">
                <a:cs typeface="Calibri"/>
              </a:rPr>
              <a:t>---------------</a:t>
            </a:r>
          </a:p>
          <a:p>
            <a:r>
              <a:rPr lang="en-US" dirty="0">
                <a:cs typeface="Calibri"/>
              </a:rPr>
              <a:t>Ce </a:t>
            </a:r>
            <a:r>
              <a:rPr lang="en-US" dirty="0" err="1">
                <a:cs typeface="Calibri"/>
              </a:rPr>
              <a:t>graphique</a:t>
            </a:r>
            <a:r>
              <a:rPr lang="en-US" dirty="0">
                <a:cs typeface="Calibri"/>
              </a:rPr>
              <a:t> </a:t>
            </a:r>
            <a:r>
              <a:rPr lang="en-US" dirty="0" err="1">
                <a:cs typeface="Calibri"/>
              </a:rPr>
              <a:t>permet</a:t>
            </a:r>
            <a:r>
              <a:rPr lang="en-US" dirty="0">
                <a:cs typeface="Calibri"/>
              </a:rPr>
              <a:t> de tracer pour </a:t>
            </a:r>
            <a:r>
              <a:rPr lang="en-US" dirty="0" err="1">
                <a:cs typeface="Calibri"/>
              </a:rPr>
              <a:t>chaque</a:t>
            </a:r>
            <a:r>
              <a:rPr lang="en-US" dirty="0">
                <a:cs typeface="Calibri"/>
              </a:rPr>
              <a:t> </a:t>
            </a:r>
            <a:r>
              <a:rPr lang="en-US" dirty="0" err="1">
                <a:cs typeface="Calibri"/>
              </a:rPr>
              <a:t>sonde</a:t>
            </a:r>
            <a:r>
              <a:rPr lang="en-US" dirty="0">
                <a:cs typeface="Calibri"/>
              </a:rPr>
              <a:t> de </a:t>
            </a:r>
            <a:r>
              <a:rPr lang="en-US" dirty="0" err="1">
                <a:cs typeface="Calibri"/>
              </a:rPr>
              <a:t>température</a:t>
            </a:r>
            <a:r>
              <a:rPr lang="en-US" dirty="0">
                <a:cs typeface="Calibri"/>
              </a:rPr>
              <a:t> son </a:t>
            </a:r>
            <a:r>
              <a:rPr lang="en-US" dirty="0" err="1">
                <a:cs typeface="Calibri"/>
              </a:rPr>
              <a:t>évolution</a:t>
            </a:r>
            <a:r>
              <a:rPr lang="en-US" dirty="0">
                <a:cs typeface="Calibri"/>
              </a:rPr>
              <a:t> </a:t>
            </a:r>
            <a:r>
              <a:rPr lang="en-US" dirty="0" err="1">
                <a:cs typeface="Calibri"/>
              </a:rPr>
              <a:t>en</a:t>
            </a:r>
            <a:r>
              <a:rPr lang="en-US" dirty="0">
                <a:cs typeface="Calibri"/>
              </a:rPr>
              <a:t> </a:t>
            </a:r>
            <a:r>
              <a:rPr lang="en-US" dirty="0" err="1">
                <a:cs typeface="Calibri"/>
              </a:rPr>
              <a:t>fonction</a:t>
            </a:r>
            <a:r>
              <a:rPr lang="en-US" dirty="0">
                <a:cs typeface="Calibri"/>
              </a:rPr>
              <a:t> du temps.</a:t>
            </a:r>
          </a:p>
          <a:p>
            <a:r>
              <a:rPr lang="en-US" dirty="0" err="1">
                <a:cs typeface="Calibri"/>
              </a:rPr>
              <a:t>Cela</a:t>
            </a:r>
            <a:r>
              <a:rPr lang="en-US" dirty="0">
                <a:cs typeface="Calibri"/>
              </a:rPr>
              <a:t> </a:t>
            </a:r>
            <a:r>
              <a:rPr lang="en-US" dirty="0" err="1">
                <a:cs typeface="Calibri"/>
              </a:rPr>
              <a:t>permet</a:t>
            </a:r>
            <a:r>
              <a:rPr lang="en-US" dirty="0">
                <a:cs typeface="Calibri"/>
              </a:rPr>
              <a:t> de </a:t>
            </a:r>
            <a:r>
              <a:rPr lang="en-US" dirty="0" err="1">
                <a:cs typeface="Calibri"/>
              </a:rPr>
              <a:t>s'assurer</a:t>
            </a:r>
            <a:r>
              <a:rPr lang="en-US" dirty="0">
                <a:cs typeface="Calibri"/>
              </a:rPr>
              <a:t> que </a:t>
            </a:r>
            <a:r>
              <a:rPr lang="en-US" dirty="0" err="1">
                <a:cs typeface="Calibri"/>
              </a:rPr>
              <a:t>lorsque</a:t>
            </a:r>
            <a:r>
              <a:rPr lang="en-US" dirty="0">
                <a:cs typeface="Calibri"/>
              </a:rPr>
              <a:t> les </a:t>
            </a:r>
            <a:r>
              <a:rPr lang="en-US" dirty="0" err="1">
                <a:cs typeface="Calibri"/>
              </a:rPr>
              <a:t>locaux</a:t>
            </a:r>
            <a:r>
              <a:rPr lang="en-US" dirty="0">
                <a:cs typeface="Calibri"/>
              </a:rPr>
              <a:t> ne </a:t>
            </a:r>
            <a:r>
              <a:rPr lang="en-US" dirty="0" err="1">
                <a:cs typeface="Calibri"/>
              </a:rPr>
              <a:t>sont</a:t>
            </a:r>
            <a:r>
              <a:rPr lang="en-US" dirty="0">
                <a:cs typeface="Calibri"/>
              </a:rPr>
              <a:t> pas </a:t>
            </a:r>
            <a:r>
              <a:rPr lang="en-US" dirty="0" err="1">
                <a:cs typeface="Calibri"/>
              </a:rPr>
              <a:t>occupés</a:t>
            </a:r>
            <a:r>
              <a:rPr lang="en-US" dirty="0">
                <a:cs typeface="Calibri"/>
              </a:rPr>
              <a:t> le </a:t>
            </a:r>
            <a:r>
              <a:rPr lang="en-US" dirty="0" err="1">
                <a:cs typeface="Calibri"/>
              </a:rPr>
              <a:t>chauffage</a:t>
            </a:r>
            <a:r>
              <a:rPr lang="en-US" dirty="0">
                <a:cs typeface="Calibri"/>
              </a:rPr>
              <a:t> </a:t>
            </a:r>
            <a:r>
              <a:rPr lang="en-US" dirty="0" err="1">
                <a:cs typeface="Calibri"/>
              </a:rPr>
              <a:t>est</a:t>
            </a:r>
            <a:r>
              <a:rPr lang="en-US" dirty="0">
                <a:cs typeface="Calibri"/>
              </a:rPr>
              <a:t> bien </a:t>
            </a:r>
            <a:r>
              <a:rPr lang="en-US" dirty="0" err="1">
                <a:cs typeface="Calibri"/>
              </a:rPr>
              <a:t>arrêté</a:t>
            </a:r>
            <a:r>
              <a:rPr lang="en-US" dirty="0">
                <a:cs typeface="Calibri"/>
              </a:rPr>
              <a:t>. Comme </a:t>
            </a:r>
            <a:r>
              <a:rPr lang="en-US" dirty="0" err="1">
                <a:cs typeface="Calibri"/>
              </a:rPr>
              <a:t>c'est</a:t>
            </a:r>
            <a:r>
              <a:rPr lang="en-US" dirty="0">
                <a:cs typeface="Calibri"/>
              </a:rPr>
              <a:t> le </a:t>
            </a:r>
            <a:r>
              <a:rPr lang="en-US" dirty="0" err="1">
                <a:cs typeface="Calibri"/>
              </a:rPr>
              <a:t>cas</a:t>
            </a:r>
            <a:r>
              <a:rPr lang="en-US" dirty="0">
                <a:cs typeface="Calibri"/>
              </a:rPr>
              <a:t> le </a:t>
            </a:r>
            <a:r>
              <a:rPr lang="en-US" dirty="0" err="1">
                <a:cs typeface="Calibri"/>
              </a:rPr>
              <a:t>mercredi</a:t>
            </a:r>
            <a:r>
              <a:rPr lang="en-US" dirty="0">
                <a:cs typeface="Calibri"/>
              </a:rPr>
              <a:t> 22 mars car </a:t>
            </a:r>
            <a:r>
              <a:rPr lang="en-US" dirty="0" err="1">
                <a:cs typeface="Calibri"/>
              </a:rPr>
              <a:t>il</a:t>
            </a:r>
            <a:r>
              <a:rPr lang="en-US" dirty="0">
                <a:cs typeface="Calibri"/>
              </a:rPr>
              <a:t> </a:t>
            </a:r>
            <a:r>
              <a:rPr lang="en-US" dirty="0" err="1">
                <a:cs typeface="Calibri"/>
              </a:rPr>
              <a:t>n'y</a:t>
            </a:r>
            <a:r>
              <a:rPr lang="en-US" dirty="0">
                <a:cs typeface="Calibri"/>
              </a:rPr>
              <a:t> a pas de </a:t>
            </a:r>
            <a:r>
              <a:rPr lang="en-US" dirty="0" err="1">
                <a:cs typeface="Calibri"/>
              </a:rPr>
              <a:t>cours</a:t>
            </a:r>
            <a:r>
              <a:rPr lang="en-US" dirty="0">
                <a:cs typeface="Calibri"/>
              </a:rPr>
              <a:t>.</a:t>
            </a:r>
          </a:p>
          <a:p>
            <a:r>
              <a:rPr lang="en-US" dirty="0" err="1">
                <a:cs typeface="Calibri"/>
              </a:rPr>
              <a:t>Ça</a:t>
            </a:r>
            <a:r>
              <a:rPr lang="en-US" dirty="0">
                <a:cs typeface="Calibri"/>
              </a:rPr>
              <a:t> </a:t>
            </a:r>
            <a:r>
              <a:rPr lang="en-US" dirty="0" err="1">
                <a:cs typeface="Calibri"/>
              </a:rPr>
              <a:t>permet</a:t>
            </a:r>
            <a:r>
              <a:rPr lang="en-US" dirty="0">
                <a:cs typeface="Calibri"/>
              </a:rPr>
              <a:t> </a:t>
            </a:r>
            <a:r>
              <a:rPr lang="en-US" dirty="0" err="1">
                <a:cs typeface="Calibri"/>
              </a:rPr>
              <a:t>aussi</a:t>
            </a:r>
            <a:r>
              <a:rPr lang="en-US" dirty="0">
                <a:cs typeface="Calibri"/>
              </a:rPr>
              <a:t> </a:t>
            </a:r>
            <a:r>
              <a:rPr lang="en-US" dirty="0" err="1">
                <a:cs typeface="Calibri"/>
              </a:rPr>
              <a:t>d'identifier</a:t>
            </a:r>
            <a:r>
              <a:rPr lang="en-US" dirty="0">
                <a:cs typeface="Calibri"/>
              </a:rPr>
              <a:t> les salles qui </a:t>
            </a:r>
            <a:r>
              <a:rPr lang="en-US" dirty="0" err="1">
                <a:cs typeface="Calibri"/>
              </a:rPr>
              <a:t>ont</a:t>
            </a:r>
            <a:r>
              <a:rPr lang="en-US" dirty="0">
                <a:cs typeface="Calibri"/>
              </a:rPr>
              <a:t> </a:t>
            </a:r>
            <a:r>
              <a:rPr lang="en-US" dirty="0" err="1">
                <a:cs typeface="Calibri"/>
              </a:rPr>
              <a:t>tendance</a:t>
            </a:r>
            <a:r>
              <a:rPr lang="en-US" dirty="0">
                <a:cs typeface="Calibri"/>
              </a:rPr>
              <a:t> à </a:t>
            </a:r>
            <a:r>
              <a:rPr lang="en-US" dirty="0" err="1">
                <a:cs typeface="Calibri"/>
              </a:rPr>
              <a:t>surchauffée</a:t>
            </a:r>
            <a:r>
              <a:rPr lang="en-US" dirty="0">
                <a:cs typeface="Calibri"/>
              </a:rPr>
              <a:t> et </a:t>
            </a:r>
            <a:r>
              <a:rPr lang="en-US" dirty="0" err="1">
                <a:cs typeface="Calibri"/>
              </a:rPr>
              <a:t>d'engager</a:t>
            </a:r>
            <a:r>
              <a:rPr lang="en-US" dirty="0">
                <a:cs typeface="Calibri"/>
              </a:rPr>
              <a:t> </a:t>
            </a:r>
            <a:r>
              <a:rPr lang="en-US" dirty="0" err="1">
                <a:cs typeface="Calibri"/>
              </a:rPr>
              <a:t>une</a:t>
            </a:r>
            <a:r>
              <a:rPr lang="en-US" dirty="0">
                <a:cs typeface="Calibri"/>
              </a:rPr>
              <a:t> action de </a:t>
            </a:r>
            <a:r>
              <a:rPr lang="en-US" dirty="0" err="1">
                <a:cs typeface="Calibri"/>
              </a:rPr>
              <a:t>sensibilisation</a:t>
            </a:r>
            <a:r>
              <a:rPr lang="en-US" dirty="0">
                <a:cs typeface="Calibri"/>
              </a:rPr>
              <a:t> des </a:t>
            </a:r>
            <a:r>
              <a:rPr lang="en-US" dirty="0" err="1">
                <a:cs typeface="Calibri"/>
              </a:rPr>
              <a:t>usagers</a:t>
            </a:r>
            <a:r>
              <a:rPr lang="en-US" dirty="0">
                <a:cs typeface="Calibri"/>
              </a:rPr>
              <a:t>. </a:t>
            </a:r>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14638915-3224-49A7-BFEF-B6DE36777519}" type="slidenum">
              <a:rPr lang="fr-FR" smtClean="0"/>
              <a:t>12</a:t>
            </a:fld>
            <a:endParaRPr lang="fr-FR"/>
          </a:p>
        </p:txBody>
      </p:sp>
    </p:spTree>
    <p:extLst>
      <p:ext uri="{BB962C8B-B14F-4D97-AF65-F5344CB8AC3E}">
        <p14:creationId xmlns:p14="http://schemas.microsoft.com/office/powerpoint/2010/main" val="421665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4638915-3224-49A7-BFEF-B6DE36777519}" type="slidenum">
              <a:rPr lang="fr-FR" smtClean="0"/>
              <a:t>13</a:t>
            </a:fld>
            <a:endParaRPr lang="fr-FR"/>
          </a:p>
        </p:txBody>
      </p:sp>
    </p:spTree>
    <p:extLst>
      <p:ext uri="{BB962C8B-B14F-4D97-AF65-F5344CB8AC3E}">
        <p14:creationId xmlns:p14="http://schemas.microsoft.com/office/powerpoint/2010/main" val="3709487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4638915-3224-49A7-BFEF-B6DE36777519}" type="slidenum">
              <a:rPr lang="fr-FR" smtClean="0"/>
              <a:t>14</a:t>
            </a:fld>
            <a:endParaRPr lang="fr-FR"/>
          </a:p>
        </p:txBody>
      </p:sp>
    </p:spTree>
    <p:extLst>
      <p:ext uri="{BB962C8B-B14F-4D97-AF65-F5344CB8AC3E}">
        <p14:creationId xmlns:p14="http://schemas.microsoft.com/office/powerpoint/2010/main" val="3506996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mj-lt"/>
              <a:buNone/>
            </a:pPr>
            <a:r>
              <a:rPr lang="fr-FR" dirty="0">
                <a:cs typeface="Calibri" panose="020F0502020204030204"/>
              </a:rPr>
              <a:t>The city </a:t>
            </a:r>
            <a:r>
              <a:rPr lang="fr-FR" dirty="0" err="1">
                <a:cs typeface="Calibri" panose="020F0502020204030204"/>
              </a:rPr>
              <a:t>is</a:t>
            </a:r>
            <a:r>
              <a:rPr lang="fr-FR" dirty="0">
                <a:cs typeface="Calibri" panose="020F0502020204030204"/>
              </a:rPr>
              <a:t> </a:t>
            </a:r>
            <a:r>
              <a:rPr lang="fr-FR" dirty="0" err="1">
                <a:cs typeface="Calibri" panose="020F0502020204030204"/>
              </a:rPr>
              <a:t>committed</a:t>
            </a:r>
            <a:r>
              <a:rPr lang="fr-FR" dirty="0">
                <a:cs typeface="Calibri" panose="020F0502020204030204"/>
              </a:rPr>
              <a:t> to an Energy Management System </a:t>
            </a:r>
            <a:r>
              <a:rPr lang="fr-FR" dirty="0" err="1">
                <a:cs typeface="Calibri" panose="020F0502020204030204"/>
              </a:rPr>
              <a:t>since</a:t>
            </a:r>
            <a:r>
              <a:rPr lang="fr-FR" dirty="0">
                <a:cs typeface="Calibri" panose="020F0502020204030204"/>
              </a:rPr>
              <a:t> 2019 as part of the Compete4SECAP </a:t>
            </a:r>
            <a:r>
              <a:rPr lang="fr-FR" dirty="0" err="1">
                <a:cs typeface="Calibri" panose="020F0502020204030204"/>
              </a:rPr>
              <a:t>project</a:t>
            </a:r>
            <a:r>
              <a:rPr lang="fr-FR" dirty="0">
                <a:cs typeface="Calibri" panose="020F0502020204030204"/>
              </a:rPr>
              <a:t>.</a:t>
            </a:r>
          </a:p>
          <a:p>
            <a:pPr marL="0" indent="0">
              <a:buFont typeface="+mj-lt"/>
              <a:buNone/>
            </a:pPr>
            <a:r>
              <a:rPr lang="fr-FR" dirty="0">
                <a:cs typeface="Calibri" panose="020F0502020204030204"/>
              </a:rPr>
              <a:t>It </a:t>
            </a:r>
            <a:r>
              <a:rPr lang="fr-FR" dirty="0" err="1">
                <a:cs typeface="Calibri" panose="020F0502020204030204"/>
              </a:rPr>
              <a:t>was</a:t>
            </a:r>
            <a:r>
              <a:rPr lang="fr-FR" dirty="0">
                <a:cs typeface="Calibri" panose="020F0502020204030204"/>
              </a:rPr>
              <a:t> </a:t>
            </a:r>
            <a:r>
              <a:rPr lang="fr-FR" dirty="0" err="1">
                <a:cs typeface="Calibri" panose="020F0502020204030204"/>
              </a:rPr>
              <a:t>certified</a:t>
            </a:r>
            <a:r>
              <a:rPr lang="fr-FR" dirty="0">
                <a:cs typeface="Calibri" panose="020F0502020204030204"/>
              </a:rPr>
              <a:t> in 2020 and </a:t>
            </a:r>
            <a:r>
              <a:rPr lang="fr-FR" dirty="0" err="1">
                <a:cs typeface="Calibri" panose="020F0502020204030204"/>
              </a:rPr>
              <a:t>will</a:t>
            </a:r>
            <a:r>
              <a:rPr lang="fr-FR" dirty="0">
                <a:cs typeface="Calibri" panose="020F0502020204030204"/>
              </a:rPr>
              <a:t> have </a:t>
            </a:r>
            <a:r>
              <a:rPr lang="fr-FR" dirty="0" err="1">
                <a:cs typeface="Calibri" panose="020F0502020204030204"/>
              </a:rPr>
              <a:t>its</a:t>
            </a:r>
            <a:r>
              <a:rPr lang="fr-FR" dirty="0">
                <a:cs typeface="Calibri" panose="020F0502020204030204"/>
              </a:rPr>
              <a:t> </a:t>
            </a:r>
            <a:r>
              <a:rPr lang="fr-FR" dirty="0" err="1">
                <a:cs typeface="Calibri" panose="020F0502020204030204"/>
              </a:rPr>
              <a:t>next</a:t>
            </a:r>
            <a:r>
              <a:rPr lang="fr-FR" dirty="0">
                <a:cs typeface="Calibri" panose="020F0502020204030204"/>
              </a:rPr>
              <a:t> surveillance audit in June 2023.</a:t>
            </a:r>
          </a:p>
          <a:p>
            <a:pPr marL="0" indent="0">
              <a:buFont typeface="+mj-lt"/>
              <a:buNone/>
            </a:pPr>
            <a:endParaRPr lang="fr-FR" dirty="0">
              <a:cs typeface="Calibri" panose="020F0502020204030204"/>
            </a:endParaRPr>
          </a:p>
          <a:p>
            <a:pPr marL="0" indent="0">
              <a:buFont typeface="+mj-lt"/>
              <a:buNone/>
            </a:pPr>
            <a:r>
              <a:rPr lang="fr-FR" dirty="0">
                <a:cs typeface="Calibri" panose="020F0502020204030204"/>
              </a:rPr>
              <a:t>The standard </a:t>
            </a:r>
            <a:r>
              <a:rPr lang="fr-FR" dirty="0" err="1">
                <a:cs typeface="Calibri" panose="020F0502020204030204"/>
              </a:rPr>
              <a:t>is</a:t>
            </a:r>
            <a:r>
              <a:rPr lang="fr-FR" dirty="0">
                <a:cs typeface="Calibri" panose="020F0502020204030204"/>
              </a:rPr>
              <a:t> </a:t>
            </a:r>
            <a:r>
              <a:rPr lang="fr-FR" dirty="0" err="1">
                <a:cs typeface="Calibri" panose="020F0502020204030204"/>
              </a:rPr>
              <a:t>deployed</a:t>
            </a:r>
            <a:r>
              <a:rPr lang="fr-FR" dirty="0">
                <a:cs typeface="Calibri" panose="020F0502020204030204"/>
              </a:rPr>
              <a:t> on all the </a:t>
            </a:r>
            <a:r>
              <a:rPr lang="fr-FR" dirty="0" err="1">
                <a:cs typeface="Calibri" panose="020F0502020204030204"/>
              </a:rPr>
              <a:t>city's</a:t>
            </a:r>
            <a:r>
              <a:rPr lang="fr-FR" dirty="0">
                <a:cs typeface="Calibri" panose="020F0502020204030204"/>
              </a:rPr>
              <a:t> infrastructures, </a:t>
            </a:r>
            <a:r>
              <a:rPr lang="fr-FR" dirty="0" err="1">
                <a:cs typeface="Calibri" panose="020F0502020204030204"/>
              </a:rPr>
              <a:t>making</a:t>
            </a:r>
            <a:r>
              <a:rPr lang="fr-FR" dirty="0">
                <a:cs typeface="Calibri" panose="020F0502020204030204"/>
              </a:rPr>
              <a:t> </a:t>
            </a:r>
            <a:r>
              <a:rPr lang="fr-FR" dirty="0" err="1">
                <a:cs typeface="Calibri" panose="020F0502020204030204"/>
              </a:rPr>
              <a:t>energy</a:t>
            </a:r>
            <a:r>
              <a:rPr lang="fr-FR" dirty="0">
                <a:cs typeface="Calibri" panose="020F0502020204030204"/>
              </a:rPr>
              <a:t> a major issue.</a:t>
            </a:r>
          </a:p>
          <a:p>
            <a:pPr marL="0" indent="0">
              <a:buFont typeface="+mj-lt"/>
              <a:buNone/>
            </a:pPr>
            <a:endParaRPr lang="fr-FR" dirty="0">
              <a:cs typeface="Calibri" panose="020F0502020204030204"/>
            </a:endParaRPr>
          </a:p>
          <a:p>
            <a:pPr marL="0" indent="0">
              <a:buFont typeface="+mj-lt"/>
              <a:buNone/>
            </a:pPr>
            <a:r>
              <a:rPr lang="fr-FR" dirty="0">
                <a:cs typeface="Calibri" panose="020F0502020204030204"/>
              </a:rPr>
              <a:t>-----------</a:t>
            </a:r>
          </a:p>
          <a:p>
            <a:pPr marL="0" indent="0">
              <a:buFont typeface="+mj-lt"/>
              <a:buNone/>
            </a:pPr>
            <a:r>
              <a:rPr lang="fr-FR" dirty="0">
                <a:cs typeface="Calibri" panose="020F0502020204030204"/>
              </a:rPr>
              <a:t>La ville est engagée dans un Système de Management de l'Energie depuis 2019 dans le cadre du projet Compete4SECAP.</a:t>
            </a:r>
          </a:p>
          <a:p>
            <a:pPr marL="0" indent="0">
              <a:buFont typeface="+mj-lt"/>
              <a:buNone/>
            </a:pPr>
            <a:r>
              <a:rPr lang="fr-FR" dirty="0">
                <a:cs typeface="Calibri" panose="020F0502020204030204"/>
              </a:rPr>
              <a:t>Elle a été certifiée en 2020 et aura son prochain audit de surveillance en juin 2023.</a:t>
            </a:r>
          </a:p>
          <a:p>
            <a:pPr marL="0" indent="0">
              <a:buFont typeface="+mj-lt"/>
              <a:buNone/>
            </a:pPr>
            <a:endParaRPr lang="fr-FR" dirty="0">
              <a:cs typeface="Calibri" panose="020F0502020204030204"/>
            </a:endParaRPr>
          </a:p>
          <a:p>
            <a:pPr marL="0" indent="0">
              <a:buFont typeface="+mj-lt"/>
              <a:buNone/>
            </a:pPr>
            <a:r>
              <a:rPr lang="fr-FR" dirty="0">
                <a:cs typeface="Calibri" panose="020F0502020204030204"/>
              </a:rPr>
              <a:t>La norme est déployée sur l'ensemble des infrastructures de la ville faisant de l'énergie un enjeux majeur.</a:t>
            </a:r>
          </a:p>
        </p:txBody>
      </p:sp>
      <p:sp>
        <p:nvSpPr>
          <p:cNvPr id="4" name="Espace réservé du numéro de diapositive 3"/>
          <p:cNvSpPr>
            <a:spLocks noGrp="1"/>
          </p:cNvSpPr>
          <p:nvPr>
            <p:ph type="sldNum" sz="quarter" idx="5"/>
          </p:nvPr>
        </p:nvSpPr>
        <p:spPr/>
        <p:txBody>
          <a:bodyPr/>
          <a:lstStyle/>
          <a:p>
            <a:fld id="{14638915-3224-49A7-BFEF-B6DE36777519}" type="slidenum">
              <a:rPr lang="fr-FR" smtClean="0"/>
              <a:t>16</a:t>
            </a:fld>
            <a:endParaRPr lang="fr-FR"/>
          </a:p>
        </p:txBody>
      </p:sp>
    </p:spTree>
    <p:extLst>
      <p:ext uri="{BB962C8B-B14F-4D97-AF65-F5344CB8AC3E}">
        <p14:creationId xmlns:p14="http://schemas.microsoft.com/office/powerpoint/2010/main" val="154619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mj-lt"/>
              <a:buNone/>
            </a:pPr>
            <a:endParaRPr lang="fr-FR" dirty="0">
              <a:cs typeface="Calibri" panose="020F0502020204030204"/>
            </a:endParaRPr>
          </a:p>
          <a:p>
            <a:pPr marL="0" indent="0">
              <a:buFont typeface="+mj-lt"/>
              <a:buNone/>
            </a:pPr>
            <a:r>
              <a:rPr lang="fr-FR" dirty="0">
                <a:cs typeface="Calibri" panose="020F0502020204030204"/>
              </a:rPr>
              <a:t>The city </a:t>
            </a:r>
            <a:r>
              <a:rPr lang="fr-FR" dirty="0" err="1">
                <a:cs typeface="Calibri" panose="020F0502020204030204"/>
              </a:rPr>
              <a:t>is</a:t>
            </a:r>
            <a:r>
              <a:rPr lang="fr-FR" dirty="0">
                <a:cs typeface="Calibri" panose="020F0502020204030204"/>
              </a:rPr>
              <a:t> </a:t>
            </a:r>
            <a:r>
              <a:rPr lang="fr-FR" dirty="0" err="1">
                <a:cs typeface="Calibri" panose="020F0502020204030204"/>
              </a:rPr>
              <a:t>committed</a:t>
            </a:r>
            <a:r>
              <a:rPr lang="fr-FR" dirty="0">
                <a:cs typeface="Calibri" panose="020F0502020204030204"/>
              </a:rPr>
              <a:t> to an Energy Management System </a:t>
            </a:r>
            <a:r>
              <a:rPr lang="fr-FR" dirty="0" err="1">
                <a:cs typeface="Calibri" panose="020F0502020204030204"/>
              </a:rPr>
              <a:t>since</a:t>
            </a:r>
            <a:r>
              <a:rPr lang="fr-FR" dirty="0">
                <a:cs typeface="Calibri" panose="020F0502020204030204"/>
              </a:rPr>
              <a:t> 2019 as part of the Compete4SECAP </a:t>
            </a:r>
            <a:r>
              <a:rPr lang="fr-FR" dirty="0" err="1">
                <a:cs typeface="Calibri" panose="020F0502020204030204"/>
              </a:rPr>
              <a:t>project</a:t>
            </a:r>
            <a:r>
              <a:rPr lang="fr-FR" dirty="0">
                <a:cs typeface="Calibri" panose="020F0502020204030204"/>
              </a:rPr>
              <a:t>.</a:t>
            </a:r>
          </a:p>
          <a:p>
            <a:pPr marL="0" indent="0">
              <a:buFont typeface="+mj-lt"/>
              <a:buNone/>
            </a:pPr>
            <a:r>
              <a:rPr lang="fr-FR" dirty="0">
                <a:cs typeface="Calibri" panose="020F0502020204030204"/>
              </a:rPr>
              <a:t>It </a:t>
            </a:r>
            <a:r>
              <a:rPr lang="fr-FR" dirty="0" err="1">
                <a:cs typeface="Calibri" panose="020F0502020204030204"/>
              </a:rPr>
              <a:t>was</a:t>
            </a:r>
            <a:r>
              <a:rPr lang="fr-FR" dirty="0">
                <a:cs typeface="Calibri" panose="020F0502020204030204"/>
              </a:rPr>
              <a:t> </a:t>
            </a:r>
            <a:r>
              <a:rPr lang="fr-FR" dirty="0" err="1">
                <a:cs typeface="Calibri" panose="020F0502020204030204"/>
              </a:rPr>
              <a:t>certified</a:t>
            </a:r>
            <a:r>
              <a:rPr lang="fr-FR" dirty="0">
                <a:cs typeface="Calibri" panose="020F0502020204030204"/>
              </a:rPr>
              <a:t> in 2020 and </a:t>
            </a:r>
            <a:r>
              <a:rPr lang="fr-FR" dirty="0" err="1">
                <a:cs typeface="Calibri" panose="020F0502020204030204"/>
              </a:rPr>
              <a:t>will</a:t>
            </a:r>
            <a:r>
              <a:rPr lang="fr-FR" dirty="0">
                <a:cs typeface="Calibri" panose="020F0502020204030204"/>
              </a:rPr>
              <a:t> have </a:t>
            </a:r>
            <a:r>
              <a:rPr lang="fr-FR" dirty="0" err="1">
                <a:cs typeface="Calibri" panose="020F0502020204030204"/>
              </a:rPr>
              <a:t>its</a:t>
            </a:r>
            <a:r>
              <a:rPr lang="fr-FR" dirty="0">
                <a:cs typeface="Calibri" panose="020F0502020204030204"/>
              </a:rPr>
              <a:t> </a:t>
            </a:r>
            <a:r>
              <a:rPr lang="fr-FR" dirty="0" err="1">
                <a:cs typeface="Calibri" panose="020F0502020204030204"/>
              </a:rPr>
              <a:t>next</a:t>
            </a:r>
            <a:r>
              <a:rPr lang="fr-FR" dirty="0">
                <a:cs typeface="Calibri" panose="020F0502020204030204"/>
              </a:rPr>
              <a:t> surveillance audit in June 2023.</a:t>
            </a:r>
          </a:p>
          <a:p>
            <a:pPr marL="0" indent="0">
              <a:buFont typeface="+mj-lt"/>
              <a:buNone/>
            </a:pPr>
            <a:endParaRPr lang="fr-FR" dirty="0">
              <a:cs typeface="Calibri" panose="020F0502020204030204"/>
            </a:endParaRPr>
          </a:p>
          <a:p>
            <a:pPr marL="0" indent="0">
              <a:buFont typeface="+mj-lt"/>
              <a:buNone/>
            </a:pPr>
            <a:r>
              <a:rPr lang="fr-FR" dirty="0">
                <a:cs typeface="Calibri" panose="020F0502020204030204"/>
              </a:rPr>
              <a:t>The standard </a:t>
            </a:r>
            <a:r>
              <a:rPr lang="fr-FR" dirty="0" err="1">
                <a:cs typeface="Calibri" panose="020F0502020204030204"/>
              </a:rPr>
              <a:t>is</a:t>
            </a:r>
            <a:r>
              <a:rPr lang="fr-FR" dirty="0">
                <a:cs typeface="Calibri" panose="020F0502020204030204"/>
              </a:rPr>
              <a:t> </a:t>
            </a:r>
            <a:r>
              <a:rPr lang="fr-FR" dirty="0" err="1">
                <a:cs typeface="Calibri" panose="020F0502020204030204"/>
              </a:rPr>
              <a:t>deployed</a:t>
            </a:r>
            <a:r>
              <a:rPr lang="fr-FR" dirty="0">
                <a:cs typeface="Calibri" panose="020F0502020204030204"/>
              </a:rPr>
              <a:t> on all the </a:t>
            </a:r>
            <a:r>
              <a:rPr lang="fr-FR" dirty="0" err="1">
                <a:cs typeface="Calibri" panose="020F0502020204030204"/>
              </a:rPr>
              <a:t>city's</a:t>
            </a:r>
            <a:r>
              <a:rPr lang="fr-FR" dirty="0">
                <a:cs typeface="Calibri" panose="020F0502020204030204"/>
              </a:rPr>
              <a:t> infrastructures, </a:t>
            </a:r>
            <a:r>
              <a:rPr lang="fr-FR" dirty="0" err="1">
                <a:cs typeface="Calibri" panose="020F0502020204030204"/>
              </a:rPr>
              <a:t>making</a:t>
            </a:r>
            <a:r>
              <a:rPr lang="fr-FR" dirty="0">
                <a:cs typeface="Calibri" panose="020F0502020204030204"/>
              </a:rPr>
              <a:t> </a:t>
            </a:r>
            <a:r>
              <a:rPr lang="fr-FR" dirty="0" err="1">
                <a:cs typeface="Calibri" panose="020F0502020204030204"/>
              </a:rPr>
              <a:t>energy</a:t>
            </a:r>
            <a:r>
              <a:rPr lang="fr-FR" dirty="0">
                <a:cs typeface="Calibri" panose="020F0502020204030204"/>
              </a:rPr>
              <a:t> a major issue.</a:t>
            </a:r>
          </a:p>
          <a:p>
            <a:pPr marL="0" indent="0">
              <a:buFont typeface="+mj-lt"/>
              <a:buNone/>
            </a:pPr>
            <a:endParaRPr lang="fr-FR" dirty="0">
              <a:cs typeface="Calibri" panose="020F0502020204030204"/>
            </a:endParaRPr>
          </a:p>
          <a:p>
            <a:pPr marL="0" indent="0">
              <a:buFont typeface="+mj-lt"/>
              <a:buNone/>
            </a:pPr>
            <a:r>
              <a:rPr lang="fr-FR" dirty="0">
                <a:cs typeface="Calibri" panose="020F0502020204030204"/>
              </a:rPr>
              <a:t>-----------</a:t>
            </a:r>
          </a:p>
          <a:p>
            <a:pPr marL="0" indent="0">
              <a:buFont typeface="+mj-lt"/>
              <a:buNone/>
            </a:pPr>
            <a:r>
              <a:rPr lang="fr-FR" dirty="0">
                <a:cs typeface="Calibri" panose="020F0502020204030204"/>
              </a:rPr>
              <a:t>La ville est engagée dans un Système de Management de l'Energie depuis 2019 dans le cadre du projet Compete4SECAP.</a:t>
            </a:r>
          </a:p>
          <a:p>
            <a:pPr marL="0" indent="0">
              <a:buFont typeface="+mj-lt"/>
              <a:buNone/>
            </a:pPr>
            <a:r>
              <a:rPr lang="fr-FR" dirty="0">
                <a:cs typeface="Calibri" panose="020F0502020204030204"/>
              </a:rPr>
              <a:t>Elle a été certifiée en 2020 et aura son prochain audit de surveillance en juin 2023.</a:t>
            </a:r>
          </a:p>
          <a:p>
            <a:endParaRPr lang="fr-FR" dirty="0"/>
          </a:p>
        </p:txBody>
      </p:sp>
      <p:sp>
        <p:nvSpPr>
          <p:cNvPr id="4" name="Espace réservé du numéro de diapositive 3"/>
          <p:cNvSpPr>
            <a:spLocks noGrp="1"/>
          </p:cNvSpPr>
          <p:nvPr>
            <p:ph type="sldNum" sz="quarter" idx="5"/>
          </p:nvPr>
        </p:nvSpPr>
        <p:spPr/>
        <p:txBody>
          <a:bodyPr/>
          <a:lstStyle/>
          <a:p>
            <a:fld id="{14638915-3224-49A7-BFEF-B6DE36777519}" type="slidenum">
              <a:rPr lang="fr-FR" smtClean="0"/>
              <a:t>2</a:t>
            </a:fld>
            <a:endParaRPr lang="fr-FR"/>
          </a:p>
        </p:txBody>
      </p:sp>
    </p:spTree>
    <p:extLst>
      <p:ext uri="{BB962C8B-B14F-4D97-AF65-F5344CB8AC3E}">
        <p14:creationId xmlns:p14="http://schemas.microsoft.com/office/powerpoint/2010/main" val="2351681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PCAET</a:t>
            </a:r>
          </a:p>
          <a:p>
            <a:r>
              <a:rPr lang="fr-FR" dirty="0"/>
              <a:t>A Territorial </a:t>
            </a:r>
            <a:r>
              <a:rPr lang="fr-FR" dirty="0" err="1"/>
              <a:t>Climate</a:t>
            </a:r>
            <a:r>
              <a:rPr lang="fr-FR" dirty="0"/>
              <a:t> Air and Energy Plan (PCAET) </a:t>
            </a:r>
            <a:r>
              <a:rPr lang="fr-FR" dirty="0" err="1"/>
              <a:t>is</a:t>
            </a:r>
            <a:r>
              <a:rPr lang="fr-FR" dirty="0"/>
              <a:t> a territorial </a:t>
            </a:r>
            <a:r>
              <a:rPr lang="fr-FR" dirty="0" err="1"/>
              <a:t>energy</a:t>
            </a:r>
            <a:r>
              <a:rPr lang="fr-FR" dirty="0"/>
              <a:t> and </a:t>
            </a:r>
            <a:r>
              <a:rPr lang="fr-FR" dirty="0" err="1"/>
              <a:t>ecological</a:t>
            </a:r>
            <a:r>
              <a:rPr lang="fr-FR" dirty="0"/>
              <a:t> transition </a:t>
            </a:r>
            <a:r>
              <a:rPr lang="fr-FR" dirty="0" err="1"/>
              <a:t>project</a:t>
            </a:r>
            <a:r>
              <a:rPr lang="fr-FR" dirty="0"/>
              <a:t> </a:t>
            </a:r>
            <a:r>
              <a:rPr lang="fr-FR" dirty="0" err="1"/>
              <a:t>which</a:t>
            </a:r>
            <a:r>
              <a:rPr lang="fr-FR" dirty="0"/>
              <a:t> </a:t>
            </a:r>
            <a:r>
              <a:rPr lang="fr-FR" dirty="0" err="1"/>
              <a:t>aims</a:t>
            </a:r>
            <a:r>
              <a:rPr lang="fr-FR" dirty="0"/>
              <a:t> to</a:t>
            </a:r>
          </a:p>
          <a:p>
            <a:r>
              <a:rPr lang="fr-FR" dirty="0"/>
              <a:t>- to </a:t>
            </a:r>
            <a:r>
              <a:rPr lang="fr-FR" dirty="0" err="1"/>
              <a:t>reduce</a:t>
            </a:r>
            <a:r>
              <a:rPr lang="fr-FR" dirty="0"/>
              <a:t> the </a:t>
            </a:r>
            <a:r>
              <a:rPr lang="fr-FR" dirty="0" err="1"/>
              <a:t>territory's</a:t>
            </a:r>
            <a:r>
              <a:rPr lang="fr-FR" dirty="0"/>
              <a:t> </a:t>
            </a:r>
            <a:r>
              <a:rPr lang="fr-FR" dirty="0" err="1"/>
              <a:t>greenhouse</a:t>
            </a:r>
            <a:r>
              <a:rPr lang="fr-FR" dirty="0"/>
              <a:t> </a:t>
            </a:r>
            <a:r>
              <a:rPr lang="fr-FR" dirty="0" err="1"/>
              <a:t>gas</a:t>
            </a:r>
            <a:r>
              <a:rPr lang="fr-FR" dirty="0"/>
              <a:t> (GHG) </a:t>
            </a:r>
            <a:r>
              <a:rPr lang="fr-FR" dirty="0" err="1"/>
              <a:t>emissions</a:t>
            </a:r>
            <a:r>
              <a:rPr lang="fr-FR" dirty="0"/>
              <a:t> in </a:t>
            </a:r>
            <a:r>
              <a:rPr lang="fr-FR" dirty="0" err="1"/>
              <a:t>order</a:t>
            </a:r>
            <a:r>
              <a:rPr lang="fr-FR" dirty="0"/>
              <a:t> to combat </a:t>
            </a:r>
            <a:r>
              <a:rPr lang="fr-FR" dirty="0" err="1"/>
              <a:t>climate</a:t>
            </a:r>
            <a:r>
              <a:rPr lang="fr-FR" dirty="0"/>
              <a:t> change ("mitigation" component)</a:t>
            </a:r>
          </a:p>
          <a:p>
            <a:r>
              <a:rPr lang="fr-FR" dirty="0"/>
              <a:t>- </a:t>
            </a:r>
            <a:r>
              <a:rPr lang="fr-FR" dirty="0" err="1"/>
              <a:t>adapting</a:t>
            </a:r>
            <a:r>
              <a:rPr lang="fr-FR" dirty="0"/>
              <a:t> the </a:t>
            </a:r>
            <a:r>
              <a:rPr lang="fr-FR" dirty="0" err="1"/>
              <a:t>territory</a:t>
            </a:r>
            <a:r>
              <a:rPr lang="fr-FR" dirty="0"/>
              <a:t> to the </a:t>
            </a:r>
            <a:r>
              <a:rPr lang="fr-FR" dirty="0" err="1"/>
              <a:t>effects</a:t>
            </a:r>
            <a:r>
              <a:rPr lang="fr-FR" dirty="0"/>
              <a:t> of </a:t>
            </a:r>
            <a:r>
              <a:rPr lang="fr-FR" dirty="0" err="1"/>
              <a:t>climate</a:t>
            </a:r>
            <a:r>
              <a:rPr lang="fr-FR" dirty="0"/>
              <a:t> change, in </a:t>
            </a:r>
            <a:r>
              <a:rPr lang="fr-FR" dirty="0" err="1"/>
              <a:t>order</a:t>
            </a:r>
            <a:r>
              <a:rPr lang="fr-FR" dirty="0"/>
              <a:t> to </a:t>
            </a:r>
            <a:r>
              <a:rPr lang="fr-FR" dirty="0" err="1"/>
              <a:t>reduce</a:t>
            </a:r>
            <a:r>
              <a:rPr lang="fr-FR" dirty="0"/>
              <a:t> </a:t>
            </a:r>
            <a:r>
              <a:rPr lang="fr-FR" dirty="0" err="1"/>
              <a:t>its</a:t>
            </a:r>
            <a:r>
              <a:rPr lang="fr-FR" dirty="0"/>
              <a:t> </a:t>
            </a:r>
            <a:r>
              <a:rPr lang="fr-FR" dirty="0" err="1"/>
              <a:t>economic</a:t>
            </a:r>
            <a:r>
              <a:rPr lang="fr-FR" dirty="0"/>
              <a:t>, social and </a:t>
            </a:r>
            <a:r>
              <a:rPr lang="fr-FR" dirty="0" err="1"/>
              <a:t>health</a:t>
            </a:r>
            <a:r>
              <a:rPr lang="fr-FR" dirty="0"/>
              <a:t> impacts, etc. ("adaptation" component)</a:t>
            </a:r>
          </a:p>
          <a:p>
            <a:r>
              <a:rPr lang="fr-FR" dirty="0"/>
              <a:t>- the </a:t>
            </a:r>
            <a:r>
              <a:rPr lang="fr-FR" dirty="0" err="1"/>
              <a:t>improvement</a:t>
            </a:r>
            <a:r>
              <a:rPr lang="fr-FR" dirty="0"/>
              <a:t> of air </a:t>
            </a:r>
            <a:r>
              <a:rPr lang="fr-FR" dirty="0" err="1"/>
              <a:t>quality</a:t>
            </a:r>
            <a:r>
              <a:rPr lang="fr-FR" dirty="0"/>
              <a:t>, in </a:t>
            </a:r>
            <a:r>
              <a:rPr lang="fr-FR" dirty="0" err="1"/>
              <a:t>order</a:t>
            </a:r>
            <a:r>
              <a:rPr lang="fr-FR" dirty="0"/>
              <a:t> to </a:t>
            </a:r>
            <a:r>
              <a:rPr lang="fr-FR" dirty="0" err="1"/>
              <a:t>preserve</a:t>
            </a:r>
            <a:r>
              <a:rPr lang="fr-FR" dirty="0"/>
              <a:t> the </a:t>
            </a:r>
            <a:r>
              <a:rPr lang="fr-FR" dirty="0" err="1"/>
              <a:t>health</a:t>
            </a:r>
            <a:r>
              <a:rPr lang="fr-FR" dirty="0"/>
              <a:t> of the </a:t>
            </a:r>
            <a:r>
              <a:rPr lang="fr-FR" dirty="0" err="1"/>
              <a:t>territory's</a:t>
            </a:r>
            <a:r>
              <a:rPr lang="fr-FR" dirty="0"/>
              <a:t> </a:t>
            </a:r>
            <a:r>
              <a:rPr lang="fr-FR" dirty="0" err="1"/>
              <a:t>inhabitants</a:t>
            </a:r>
            <a:r>
              <a:rPr lang="fr-FR" dirty="0"/>
              <a:t>.</a:t>
            </a:r>
          </a:p>
          <a:p>
            <a:endParaRPr lang="fr-FR" dirty="0"/>
          </a:p>
          <a:p>
            <a:r>
              <a:rPr lang="fr-FR" dirty="0"/>
              <a:t>SNBC</a:t>
            </a:r>
          </a:p>
          <a:p>
            <a:r>
              <a:rPr lang="fr-FR" dirty="0"/>
              <a:t>This </a:t>
            </a:r>
            <a:r>
              <a:rPr lang="fr-FR" dirty="0" err="1"/>
              <a:t>is</a:t>
            </a:r>
            <a:r>
              <a:rPr lang="fr-FR" dirty="0"/>
              <a:t> a French roadmap </a:t>
            </a:r>
            <a:r>
              <a:rPr lang="fr-FR" dirty="0" err="1"/>
              <a:t>published</a:t>
            </a:r>
            <a:r>
              <a:rPr lang="fr-FR" dirty="0"/>
              <a:t> in 2015. </a:t>
            </a:r>
            <a:r>
              <a:rPr lang="fr-FR" dirty="0" err="1"/>
              <a:t>Its</a:t>
            </a:r>
            <a:r>
              <a:rPr lang="fr-FR" dirty="0"/>
              <a:t> objectives are a 40% </a:t>
            </a:r>
            <a:r>
              <a:rPr lang="fr-FR" dirty="0" err="1"/>
              <a:t>reduction</a:t>
            </a:r>
            <a:r>
              <a:rPr lang="fr-FR" dirty="0"/>
              <a:t> in </a:t>
            </a:r>
            <a:r>
              <a:rPr lang="fr-FR" dirty="0" err="1"/>
              <a:t>greenhouse</a:t>
            </a:r>
            <a:r>
              <a:rPr lang="fr-FR" dirty="0"/>
              <a:t> </a:t>
            </a:r>
            <a:r>
              <a:rPr lang="fr-FR" dirty="0" err="1"/>
              <a:t>gas</a:t>
            </a:r>
            <a:r>
              <a:rPr lang="fr-FR" dirty="0"/>
              <a:t> </a:t>
            </a:r>
            <a:r>
              <a:rPr lang="fr-FR" dirty="0" err="1"/>
              <a:t>emissions</a:t>
            </a:r>
            <a:r>
              <a:rPr lang="fr-FR" dirty="0"/>
              <a:t> (</a:t>
            </a:r>
            <a:r>
              <a:rPr lang="fr-FR" dirty="0" err="1"/>
              <a:t>from</a:t>
            </a:r>
            <a:r>
              <a:rPr lang="fr-FR" dirty="0"/>
              <a:t> 1990 to 2030) and a </a:t>
            </a:r>
            <a:r>
              <a:rPr lang="fr-FR" dirty="0" err="1"/>
              <a:t>fourfold</a:t>
            </a:r>
            <a:r>
              <a:rPr lang="fr-FR" dirty="0"/>
              <a:t> </a:t>
            </a:r>
            <a:r>
              <a:rPr lang="fr-FR" dirty="0" err="1"/>
              <a:t>reduction</a:t>
            </a:r>
            <a:r>
              <a:rPr lang="fr-FR" dirty="0"/>
              <a:t> in national </a:t>
            </a:r>
            <a:r>
              <a:rPr lang="fr-FR" dirty="0" err="1"/>
              <a:t>greenhouse</a:t>
            </a:r>
            <a:r>
              <a:rPr lang="fr-FR" dirty="0"/>
              <a:t> </a:t>
            </a:r>
            <a:r>
              <a:rPr lang="fr-FR" dirty="0" err="1"/>
              <a:t>gas</a:t>
            </a:r>
            <a:r>
              <a:rPr lang="fr-FR" dirty="0"/>
              <a:t> </a:t>
            </a:r>
            <a:r>
              <a:rPr lang="fr-FR" dirty="0" err="1"/>
              <a:t>emissions</a:t>
            </a:r>
            <a:r>
              <a:rPr lang="fr-FR" dirty="0"/>
              <a:t> </a:t>
            </a:r>
            <a:r>
              <a:rPr lang="fr-FR" dirty="0" err="1"/>
              <a:t>from</a:t>
            </a:r>
            <a:r>
              <a:rPr lang="fr-FR" dirty="0"/>
              <a:t> 1990 to 2050 ("factor 4").</a:t>
            </a:r>
          </a:p>
          <a:p>
            <a:r>
              <a:rPr lang="fr-FR" dirty="0"/>
              <a:t>To </a:t>
            </a:r>
            <a:r>
              <a:rPr lang="fr-FR" dirty="0" err="1"/>
              <a:t>achieve</a:t>
            </a:r>
            <a:r>
              <a:rPr lang="fr-FR" dirty="0"/>
              <a:t> </a:t>
            </a:r>
            <a:r>
              <a:rPr lang="fr-FR" dirty="0" err="1"/>
              <a:t>this</a:t>
            </a:r>
            <a:r>
              <a:rPr lang="fr-FR" dirty="0"/>
              <a:t>, </a:t>
            </a:r>
            <a:r>
              <a:rPr lang="fr-FR" dirty="0" err="1"/>
              <a:t>strategic</a:t>
            </a:r>
            <a:r>
              <a:rPr lang="fr-FR" dirty="0"/>
              <a:t> guidelines and time </a:t>
            </a:r>
            <a:r>
              <a:rPr lang="fr-FR" dirty="0" err="1"/>
              <a:t>targets</a:t>
            </a:r>
            <a:r>
              <a:rPr lang="fr-FR" dirty="0"/>
              <a:t> are </a:t>
            </a:r>
            <a:r>
              <a:rPr lang="fr-FR" dirty="0" err="1"/>
              <a:t>translated</a:t>
            </a:r>
            <a:r>
              <a:rPr lang="fr-FR" dirty="0"/>
              <a:t> </a:t>
            </a:r>
            <a:r>
              <a:rPr lang="fr-FR" dirty="0" err="1"/>
              <a:t>into</a:t>
            </a:r>
            <a:r>
              <a:rPr lang="fr-FR" dirty="0"/>
              <a:t> a "national </a:t>
            </a:r>
            <a:r>
              <a:rPr lang="fr-FR" dirty="0" err="1"/>
              <a:t>greenhouse</a:t>
            </a:r>
            <a:r>
              <a:rPr lang="fr-FR" dirty="0"/>
              <a:t> </a:t>
            </a:r>
            <a:r>
              <a:rPr lang="fr-FR" dirty="0" err="1"/>
              <a:t>gas</a:t>
            </a:r>
            <a:r>
              <a:rPr lang="fr-FR" dirty="0"/>
              <a:t> </a:t>
            </a:r>
            <a:r>
              <a:rPr lang="fr-FR" dirty="0" err="1"/>
              <a:t>emissions</a:t>
            </a:r>
            <a:r>
              <a:rPr lang="fr-FR" dirty="0"/>
              <a:t> </a:t>
            </a:r>
            <a:r>
              <a:rPr lang="fr-FR" dirty="0" err="1"/>
              <a:t>ceiling</a:t>
            </a:r>
            <a:r>
              <a:rPr lang="fr-FR" dirty="0"/>
              <a:t> </a:t>
            </a:r>
            <a:r>
              <a:rPr lang="fr-FR" dirty="0" err="1"/>
              <a:t>known</a:t>
            </a:r>
            <a:r>
              <a:rPr lang="fr-FR" dirty="0"/>
              <a:t> as a '</a:t>
            </a:r>
            <a:r>
              <a:rPr lang="fr-FR" dirty="0" err="1"/>
              <a:t>carbon</a:t>
            </a:r>
            <a:r>
              <a:rPr lang="fr-FR" dirty="0"/>
              <a:t> budget'".</a:t>
            </a:r>
          </a:p>
          <a:p>
            <a:endParaRPr lang="fr-FR" dirty="0"/>
          </a:p>
          <a:p>
            <a:r>
              <a:rPr lang="fr-FR" dirty="0" err="1"/>
              <a:t>Tertiary</a:t>
            </a:r>
            <a:r>
              <a:rPr lang="fr-FR" dirty="0"/>
              <a:t> </a:t>
            </a:r>
            <a:r>
              <a:rPr lang="fr-FR" dirty="0" err="1"/>
              <a:t>Decree</a:t>
            </a:r>
            <a:endParaRPr lang="fr-FR" dirty="0"/>
          </a:p>
          <a:p>
            <a:r>
              <a:rPr lang="fr-FR" dirty="0"/>
              <a:t>This </a:t>
            </a:r>
            <a:r>
              <a:rPr lang="fr-FR" dirty="0" err="1"/>
              <a:t>is</a:t>
            </a:r>
            <a:r>
              <a:rPr lang="fr-FR" dirty="0"/>
              <a:t> a </a:t>
            </a:r>
            <a:r>
              <a:rPr lang="fr-FR" dirty="0" err="1"/>
              <a:t>decree</a:t>
            </a:r>
            <a:r>
              <a:rPr lang="fr-FR" dirty="0"/>
              <a:t> </a:t>
            </a:r>
            <a:r>
              <a:rPr lang="fr-FR" dirty="0" err="1"/>
              <a:t>imposing</a:t>
            </a:r>
            <a:r>
              <a:rPr lang="fr-FR" dirty="0"/>
              <a:t> a progressive </a:t>
            </a:r>
            <a:r>
              <a:rPr lang="fr-FR" dirty="0" err="1"/>
              <a:t>reduction</a:t>
            </a:r>
            <a:r>
              <a:rPr lang="fr-FR" dirty="0"/>
              <a:t> in the </a:t>
            </a:r>
            <a:r>
              <a:rPr lang="fr-FR" dirty="0" err="1"/>
              <a:t>energy</a:t>
            </a:r>
            <a:r>
              <a:rPr lang="fr-FR" dirty="0"/>
              <a:t> </a:t>
            </a:r>
            <a:r>
              <a:rPr lang="fr-FR" dirty="0" err="1"/>
              <a:t>consumption</a:t>
            </a:r>
            <a:r>
              <a:rPr lang="fr-FR" dirty="0"/>
              <a:t> of the French </a:t>
            </a:r>
            <a:r>
              <a:rPr lang="fr-FR" dirty="0" err="1"/>
              <a:t>tertiary</a:t>
            </a:r>
            <a:r>
              <a:rPr lang="fr-FR" dirty="0"/>
              <a:t> </a:t>
            </a:r>
            <a:r>
              <a:rPr lang="fr-FR" dirty="0" err="1"/>
              <a:t>sector</a:t>
            </a:r>
            <a:r>
              <a:rPr lang="fr-FR" dirty="0"/>
              <a:t>.</a:t>
            </a:r>
          </a:p>
          <a:p>
            <a:r>
              <a:rPr lang="fr-FR" dirty="0"/>
              <a:t>The obligation to </a:t>
            </a:r>
            <a:r>
              <a:rPr lang="fr-FR" dirty="0" err="1"/>
              <a:t>reduce</a:t>
            </a:r>
            <a:r>
              <a:rPr lang="fr-FR" dirty="0"/>
              <a:t> </a:t>
            </a:r>
            <a:r>
              <a:rPr lang="fr-FR" dirty="0" err="1"/>
              <a:t>energy</a:t>
            </a:r>
            <a:r>
              <a:rPr lang="fr-FR" dirty="0"/>
              <a:t> </a:t>
            </a:r>
            <a:r>
              <a:rPr lang="fr-FR" dirty="0" err="1"/>
              <a:t>consumption</a:t>
            </a:r>
            <a:r>
              <a:rPr lang="fr-FR" dirty="0"/>
              <a:t> </a:t>
            </a:r>
            <a:r>
              <a:rPr lang="fr-FR" dirty="0" err="1"/>
              <a:t>is</a:t>
            </a:r>
            <a:r>
              <a:rPr lang="fr-FR" dirty="0"/>
              <a:t> </a:t>
            </a:r>
            <a:r>
              <a:rPr lang="fr-FR" dirty="0" err="1"/>
              <a:t>imposed</a:t>
            </a:r>
            <a:r>
              <a:rPr lang="fr-FR" dirty="0"/>
              <a:t> on landlords and tenants </a:t>
            </a:r>
            <a:r>
              <a:rPr lang="fr-FR" dirty="0" err="1"/>
              <a:t>alike</a:t>
            </a:r>
            <a:r>
              <a:rPr lang="fr-FR" dirty="0"/>
              <a:t>.</a:t>
            </a:r>
          </a:p>
          <a:p>
            <a:r>
              <a:rPr lang="fr-FR" dirty="0"/>
              <a:t>In </a:t>
            </a:r>
            <a:r>
              <a:rPr lang="fr-FR" dirty="0" err="1"/>
              <a:t>order</a:t>
            </a:r>
            <a:r>
              <a:rPr lang="fr-FR" dirty="0"/>
              <a:t> to </a:t>
            </a:r>
            <a:r>
              <a:rPr lang="fr-FR" dirty="0" err="1"/>
              <a:t>ensure</a:t>
            </a:r>
            <a:r>
              <a:rPr lang="fr-FR" dirty="0"/>
              <a:t> monitoring, the </a:t>
            </a:r>
            <a:r>
              <a:rPr lang="fr-FR" dirty="0" err="1"/>
              <a:t>energy</a:t>
            </a:r>
            <a:r>
              <a:rPr lang="fr-FR" dirty="0"/>
              <a:t> </a:t>
            </a:r>
            <a:r>
              <a:rPr lang="fr-FR" dirty="0" err="1"/>
              <a:t>consumption</a:t>
            </a:r>
            <a:r>
              <a:rPr lang="fr-FR" dirty="0"/>
              <a:t> of the buildings </a:t>
            </a:r>
            <a:r>
              <a:rPr lang="fr-FR" dirty="0" err="1"/>
              <a:t>concerned</a:t>
            </a:r>
            <a:r>
              <a:rPr lang="fr-FR" dirty="0"/>
              <a:t> must </a:t>
            </a:r>
            <a:r>
              <a:rPr lang="fr-FR" dirty="0" err="1"/>
              <a:t>be</a:t>
            </a:r>
            <a:r>
              <a:rPr lang="fr-FR" dirty="0"/>
              <a:t> sent to the OPERAT computer platform </a:t>
            </a:r>
            <a:r>
              <a:rPr lang="fr-FR" dirty="0" err="1"/>
              <a:t>managed</a:t>
            </a:r>
            <a:r>
              <a:rPr lang="fr-FR" dirty="0"/>
              <a:t> by ADEME </a:t>
            </a:r>
            <a:r>
              <a:rPr lang="fr-FR" dirty="0" err="1"/>
              <a:t>from</a:t>
            </a:r>
            <a:r>
              <a:rPr lang="fr-FR" dirty="0"/>
              <a:t> 2022. In the </a:t>
            </a:r>
            <a:r>
              <a:rPr lang="fr-FR" dirty="0" err="1"/>
              <a:t>event</a:t>
            </a:r>
            <a:r>
              <a:rPr lang="fr-FR" dirty="0"/>
              <a:t> of non-compliance </a:t>
            </a:r>
            <a:r>
              <a:rPr lang="fr-FR" dirty="0" err="1"/>
              <a:t>with</a:t>
            </a:r>
            <a:r>
              <a:rPr lang="fr-FR" dirty="0"/>
              <a:t> the obligation, </a:t>
            </a:r>
            <a:r>
              <a:rPr lang="fr-FR" dirty="0" err="1"/>
              <a:t>obliged</a:t>
            </a:r>
            <a:r>
              <a:rPr lang="fr-FR" dirty="0"/>
              <a:t> parties </a:t>
            </a:r>
            <a:r>
              <a:rPr lang="fr-FR" dirty="0" err="1"/>
              <a:t>risk</a:t>
            </a:r>
            <a:r>
              <a:rPr lang="fr-FR" dirty="0"/>
              <a:t> a fine of up to €7,500 and </a:t>
            </a:r>
            <a:r>
              <a:rPr lang="fr-FR" dirty="0" err="1"/>
              <a:t>having</a:t>
            </a:r>
            <a:r>
              <a:rPr lang="fr-FR" dirty="0"/>
              <a:t> </a:t>
            </a:r>
            <a:r>
              <a:rPr lang="fr-FR" dirty="0" err="1"/>
              <a:t>their</a:t>
            </a:r>
            <a:r>
              <a:rPr lang="fr-FR" dirty="0"/>
              <a:t> </a:t>
            </a:r>
            <a:r>
              <a:rPr lang="fr-FR" dirty="0" err="1"/>
              <a:t>name</a:t>
            </a:r>
            <a:r>
              <a:rPr lang="fr-FR" dirty="0"/>
              <a:t> </a:t>
            </a:r>
            <a:r>
              <a:rPr lang="fr-FR" dirty="0" err="1"/>
              <a:t>added</a:t>
            </a:r>
            <a:r>
              <a:rPr lang="fr-FR" dirty="0"/>
              <a:t> to a </a:t>
            </a:r>
            <a:r>
              <a:rPr lang="fr-FR" dirty="0" err="1"/>
              <a:t>government</a:t>
            </a:r>
            <a:r>
              <a:rPr lang="fr-FR" dirty="0"/>
              <a:t> </a:t>
            </a:r>
            <a:r>
              <a:rPr lang="fr-FR" dirty="0" err="1"/>
              <a:t>website</a:t>
            </a:r>
            <a:r>
              <a:rPr lang="fr-FR" dirty="0"/>
              <a:t> </a:t>
            </a:r>
            <a:r>
              <a:rPr lang="fr-FR" dirty="0" err="1"/>
              <a:t>singling</a:t>
            </a:r>
            <a:r>
              <a:rPr lang="fr-FR" dirty="0"/>
              <a:t> out </a:t>
            </a:r>
            <a:r>
              <a:rPr lang="fr-FR" dirty="0" err="1"/>
              <a:t>bad</a:t>
            </a:r>
            <a:r>
              <a:rPr lang="fr-FR" dirty="0"/>
              <a:t> performers.</a:t>
            </a:r>
          </a:p>
          <a:p>
            <a:endParaRPr lang="fr-FR" dirty="0"/>
          </a:p>
          <a:p>
            <a:r>
              <a:rPr lang="fr-FR" dirty="0"/>
              <a:t>-----------------</a:t>
            </a:r>
          </a:p>
          <a:p>
            <a:r>
              <a:rPr lang="fr-FR" dirty="0"/>
              <a:t>PCAET</a:t>
            </a:r>
          </a:p>
          <a:p>
            <a:r>
              <a:rPr lang="fr-FR" dirty="0"/>
              <a:t>Un Plan Climat Air Énergie Territorial (PCAET) est un projet territorial de transition énergétique et écologique qui a pour objectifs :</a:t>
            </a:r>
          </a:p>
          <a:p>
            <a:r>
              <a:rPr lang="fr-FR" dirty="0"/>
              <a:t>- la réduction des émissions de gaz à effet de serre (GES) du territoire, afin de lutter contre le changement climatique (volet «atténuation») ;</a:t>
            </a:r>
          </a:p>
          <a:p>
            <a:r>
              <a:rPr lang="fr-FR" dirty="0"/>
              <a:t>- l’adaptation du territoire aux effets du changement climatique, afin d’en diminuer les impacts économiques, sociaux, sanitaires, etc. (volet «adaptation») ;</a:t>
            </a:r>
          </a:p>
          <a:p>
            <a:r>
              <a:rPr lang="fr-FR" dirty="0"/>
              <a:t>- l’amélioration de la qualité de l’air, afin de préserver la santé des habitants du territoire.</a:t>
            </a:r>
          </a:p>
          <a:p>
            <a:endParaRPr lang="fr-FR" dirty="0"/>
          </a:p>
          <a:p>
            <a:r>
              <a:rPr lang="fr-FR" dirty="0"/>
              <a:t>SNBC</a:t>
            </a:r>
          </a:p>
          <a:p>
            <a:r>
              <a:rPr lang="fr-FR" dirty="0"/>
              <a:t>C'est une feuille de route française publiée en 2015. Elle pose pour objectifs une réduction de 40 % des émissions de gaz à effet de serre (de 1990 à 2030) et une division par quatre des émissions nationales de gaz à effet de serre de 1990 à 2050 (« facteur 4 »).</a:t>
            </a:r>
          </a:p>
          <a:p>
            <a:r>
              <a:rPr lang="fr-FR" dirty="0"/>
              <a:t>Pour cela, des orientations stratégiques et des objectifs temporels sont traduits en « plafond national des émissions de gaz à effet de serre dénommé “budget carbone” ».</a:t>
            </a:r>
          </a:p>
          <a:p>
            <a:endParaRPr lang="fr-FR" dirty="0"/>
          </a:p>
          <a:p>
            <a:r>
              <a:rPr lang="fr-FR" dirty="0"/>
              <a:t>Décret Tertiaire</a:t>
            </a:r>
          </a:p>
          <a:p>
            <a:r>
              <a:rPr lang="fr-FR" dirty="0"/>
              <a:t>C'est un décret impose une réduction progressive de la consommation énergétique du parc tertiaire français.</a:t>
            </a:r>
          </a:p>
          <a:p>
            <a:r>
              <a:rPr lang="fr-FR" dirty="0"/>
              <a:t>L’obligation de réduire les consommations d’énergie s’impose aux bailleurs comme à leurs locataires.</a:t>
            </a:r>
          </a:p>
          <a:p>
            <a:r>
              <a:rPr lang="fr-FR" dirty="0"/>
              <a:t>Afin d’assurer le suivi, les consommations énergétiques des bâtiments concernés doivent être envoyées sur la plateforme informatique OPERAT gérée par l’ADEME dès 2022. En cas de non-respect de l’obligation, les obligés risquent une amende pouvant aller jusqu’à 7 500€ et que leur nom soit ajouté sur un site étatique pointant du doigt les mauvais élèves.</a:t>
            </a:r>
          </a:p>
        </p:txBody>
      </p:sp>
      <p:sp>
        <p:nvSpPr>
          <p:cNvPr id="4" name="Espace réservé du numéro de diapositive 3"/>
          <p:cNvSpPr>
            <a:spLocks noGrp="1"/>
          </p:cNvSpPr>
          <p:nvPr>
            <p:ph type="sldNum" sz="quarter" idx="5"/>
          </p:nvPr>
        </p:nvSpPr>
        <p:spPr/>
        <p:txBody>
          <a:bodyPr/>
          <a:lstStyle/>
          <a:p>
            <a:fld id="{14638915-3224-49A7-BFEF-B6DE36777519}" type="slidenum">
              <a:rPr lang="fr-FR" smtClean="0"/>
              <a:t>3</a:t>
            </a:fld>
            <a:endParaRPr lang="fr-FR"/>
          </a:p>
        </p:txBody>
      </p:sp>
    </p:spTree>
    <p:extLst>
      <p:ext uri="{BB962C8B-B14F-4D97-AF65-F5344CB8AC3E}">
        <p14:creationId xmlns:p14="http://schemas.microsoft.com/office/powerpoint/2010/main" val="3847683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As a </a:t>
            </a:r>
            <a:r>
              <a:rPr lang="fr-FR" err="1"/>
              <a:t>result</a:t>
            </a:r>
            <a:r>
              <a:rPr lang="fr-FR"/>
              <a:t> of the </a:t>
            </a:r>
            <a:r>
              <a:rPr lang="fr-FR" err="1"/>
              <a:t>war</a:t>
            </a:r>
            <a:r>
              <a:rPr lang="fr-FR"/>
              <a:t> in Ukraine, </a:t>
            </a:r>
            <a:r>
              <a:rPr lang="fr-FR" err="1"/>
              <a:t>energy</a:t>
            </a:r>
            <a:r>
              <a:rPr lang="fr-FR"/>
              <a:t> </a:t>
            </a:r>
            <a:r>
              <a:rPr lang="fr-FR" err="1"/>
              <a:t>prices</a:t>
            </a:r>
            <a:r>
              <a:rPr lang="fr-FR"/>
              <a:t> have </a:t>
            </a:r>
            <a:r>
              <a:rPr lang="fr-FR" err="1"/>
              <a:t>risen</a:t>
            </a:r>
            <a:r>
              <a:rPr lang="fr-FR"/>
              <a:t> </a:t>
            </a:r>
            <a:r>
              <a:rPr lang="fr-FR" err="1"/>
              <a:t>sharply</a:t>
            </a:r>
            <a:r>
              <a:rPr lang="fr-FR"/>
              <a:t> and </a:t>
            </a:r>
            <a:r>
              <a:rPr lang="fr-FR" err="1"/>
              <a:t>there</a:t>
            </a:r>
            <a:r>
              <a:rPr lang="fr-FR"/>
              <a:t> </a:t>
            </a:r>
            <a:r>
              <a:rPr lang="fr-FR" err="1"/>
              <a:t>is</a:t>
            </a:r>
            <a:r>
              <a:rPr lang="fr-FR"/>
              <a:t> a </a:t>
            </a:r>
            <a:r>
              <a:rPr lang="fr-FR" err="1"/>
              <a:t>risk</a:t>
            </a:r>
            <a:r>
              <a:rPr lang="fr-FR"/>
              <a:t> of power </a:t>
            </a:r>
            <a:r>
              <a:rPr lang="fr-FR" err="1"/>
              <a:t>cuts</a:t>
            </a:r>
            <a:r>
              <a:rPr lang="fr-FR"/>
              <a:t> in </a:t>
            </a:r>
            <a:r>
              <a:rPr lang="fr-FR" err="1"/>
              <a:t>winter</a:t>
            </a:r>
            <a:r>
              <a:rPr lang="fr-FR"/>
              <a:t>.</a:t>
            </a:r>
          </a:p>
          <a:p>
            <a:r>
              <a:rPr lang="fr-FR"/>
              <a:t>To face </a:t>
            </a:r>
            <a:r>
              <a:rPr lang="fr-FR" err="1"/>
              <a:t>these</a:t>
            </a:r>
            <a:r>
              <a:rPr lang="fr-FR"/>
              <a:t> </a:t>
            </a:r>
            <a:r>
              <a:rPr lang="fr-FR" err="1"/>
              <a:t>difficulties</a:t>
            </a:r>
            <a:r>
              <a:rPr lang="fr-FR"/>
              <a:t>, a </a:t>
            </a:r>
            <a:r>
              <a:rPr lang="fr-FR" err="1"/>
              <a:t>resilience</a:t>
            </a:r>
            <a:r>
              <a:rPr lang="fr-FR"/>
              <a:t> plan </a:t>
            </a:r>
            <a:r>
              <a:rPr lang="fr-FR" err="1"/>
              <a:t>encouraging</a:t>
            </a:r>
            <a:r>
              <a:rPr lang="fr-FR"/>
              <a:t> more </a:t>
            </a:r>
            <a:r>
              <a:rPr lang="fr-FR" err="1"/>
              <a:t>energy</a:t>
            </a:r>
            <a:r>
              <a:rPr lang="fr-FR"/>
              <a:t> </a:t>
            </a:r>
            <a:r>
              <a:rPr lang="fr-FR" err="1"/>
              <a:t>sobriety</a:t>
            </a:r>
            <a:r>
              <a:rPr lang="fr-FR"/>
              <a:t> has been </a:t>
            </a:r>
            <a:r>
              <a:rPr lang="fr-FR" err="1"/>
              <a:t>implemented</a:t>
            </a:r>
            <a:r>
              <a:rPr lang="fr-FR"/>
              <a:t>.</a:t>
            </a:r>
          </a:p>
          <a:p>
            <a:r>
              <a:rPr lang="fr-FR" err="1"/>
              <a:t>Two</a:t>
            </a:r>
            <a:r>
              <a:rPr lang="fr-FR"/>
              <a:t> </a:t>
            </a:r>
            <a:r>
              <a:rPr lang="fr-FR" err="1"/>
              <a:t>resilience</a:t>
            </a:r>
            <a:r>
              <a:rPr lang="fr-FR"/>
              <a:t> scenarios are </a:t>
            </a:r>
            <a:r>
              <a:rPr lang="fr-FR" err="1"/>
              <a:t>imagined</a:t>
            </a:r>
            <a:r>
              <a:rPr lang="fr-FR"/>
              <a:t> by the city.</a:t>
            </a:r>
          </a:p>
          <a:p>
            <a:r>
              <a:rPr lang="fr-FR"/>
              <a:t>The first </a:t>
            </a:r>
            <a:r>
              <a:rPr lang="fr-FR" err="1"/>
              <a:t>will</a:t>
            </a:r>
            <a:r>
              <a:rPr lang="fr-FR"/>
              <a:t> lead to a 130% </a:t>
            </a:r>
            <a:r>
              <a:rPr lang="fr-FR" err="1"/>
              <a:t>increase</a:t>
            </a:r>
            <a:r>
              <a:rPr lang="fr-FR"/>
              <a:t> in the </a:t>
            </a:r>
            <a:r>
              <a:rPr lang="fr-FR" err="1"/>
              <a:t>energy</a:t>
            </a:r>
            <a:r>
              <a:rPr lang="fr-FR"/>
              <a:t> bill in 2023 and the second to a 115% </a:t>
            </a:r>
            <a:r>
              <a:rPr lang="fr-FR" err="1"/>
              <a:t>increase</a:t>
            </a:r>
            <a:r>
              <a:rPr lang="fr-FR"/>
              <a:t>.</a:t>
            </a:r>
          </a:p>
          <a:p>
            <a:r>
              <a:rPr lang="fr-FR"/>
              <a:t>This </a:t>
            </a:r>
            <a:r>
              <a:rPr lang="fr-FR" err="1"/>
              <a:t>represents</a:t>
            </a:r>
            <a:r>
              <a:rPr lang="fr-FR"/>
              <a:t> a </a:t>
            </a:r>
            <a:r>
              <a:rPr lang="fr-FR" err="1"/>
              <a:t>considerable</a:t>
            </a:r>
            <a:r>
              <a:rPr lang="fr-FR"/>
              <a:t> impact on the </a:t>
            </a:r>
            <a:r>
              <a:rPr lang="fr-FR" err="1"/>
              <a:t>city's</a:t>
            </a:r>
            <a:r>
              <a:rPr lang="fr-FR"/>
              <a:t> </a:t>
            </a:r>
            <a:r>
              <a:rPr lang="fr-FR" err="1"/>
              <a:t>energy</a:t>
            </a:r>
            <a:r>
              <a:rPr lang="fr-FR"/>
              <a:t> budget, </a:t>
            </a:r>
            <a:r>
              <a:rPr lang="fr-FR" err="1"/>
              <a:t>which</a:t>
            </a:r>
            <a:r>
              <a:rPr lang="fr-FR"/>
              <a:t> </a:t>
            </a:r>
            <a:r>
              <a:rPr lang="fr-FR" err="1"/>
              <a:t>should</a:t>
            </a:r>
            <a:r>
              <a:rPr lang="fr-FR"/>
              <a:t> </a:t>
            </a:r>
            <a:r>
              <a:rPr lang="fr-FR" err="1"/>
              <a:t>be</a:t>
            </a:r>
            <a:r>
              <a:rPr lang="fr-FR"/>
              <a:t> </a:t>
            </a:r>
            <a:r>
              <a:rPr lang="fr-FR" err="1"/>
              <a:t>around</a:t>
            </a:r>
            <a:r>
              <a:rPr lang="fr-FR"/>
              <a:t> six million euros in 2023. </a:t>
            </a:r>
          </a:p>
          <a:p>
            <a:endParaRPr lang="fr-FR"/>
          </a:p>
          <a:p>
            <a:r>
              <a:rPr lang="fr-FR"/>
              <a:t>-------------</a:t>
            </a:r>
          </a:p>
          <a:p>
            <a:r>
              <a:rPr lang="fr-FR"/>
              <a:t>Suite au contexte de la guerre en Ukraine, les prix de l'énergie ont fortement augmentés et des risques de coupures sont possibles l'hiver.</a:t>
            </a:r>
          </a:p>
          <a:p>
            <a:r>
              <a:rPr lang="fr-FR"/>
              <a:t>Pour faire face à ces difficultés, un plan de résilience incitant à plus de sobriété énergétique a été mis en </a:t>
            </a:r>
            <a:r>
              <a:rPr lang="fr-FR" err="1"/>
              <a:t>oeuvre</a:t>
            </a:r>
            <a:r>
              <a:rPr lang="fr-FR"/>
              <a:t>.</a:t>
            </a:r>
          </a:p>
          <a:p>
            <a:r>
              <a:rPr lang="fr-FR"/>
              <a:t>Deux scénarios de résilience sont imaginés par la ville.</a:t>
            </a:r>
          </a:p>
          <a:p>
            <a:r>
              <a:rPr lang="fr-FR"/>
              <a:t>Le premier entrainera en 2023 un hausse de la facture énergétique de 130% et le second de 115%.</a:t>
            </a:r>
          </a:p>
          <a:p>
            <a:r>
              <a:rPr lang="fr-FR"/>
              <a:t>Ce qui représente un impact considérable sur le budget énergie de la ville qui devrait alors être autour de six millions d'euros en 2023. </a:t>
            </a:r>
          </a:p>
          <a:p>
            <a:endParaRPr lang="fr-FR"/>
          </a:p>
          <a:p>
            <a:endParaRPr lang="fr-FR"/>
          </a:p>
        </p:txBody>
      </p:sp>
      <p:sp>
        <p:nvSpPr>
          <p:cNvPr id="4" name="Espace réservé du numéro de diapositive 3"/>
          <p:cNvSpPr>
            <a:spLocks noGrp="1"/>
          </p:cNvSpPr>
          <p:nvPr>
            <p:ph type="sldNum" sz="quarter" idx="5"/>
          </p:nvPr>
        </p:nvSpPr>
        <p:spPr/>
        <p:txBody>
          <a:bodyPr/>
          <a:lstStyle/>
          <a:p>
            <a:fld id="{14638915-3224-49A7-BFEF-B6DE36777519}" type="slidenum">
              <a:rPr lang="fr-FR" smtClean="0"/>
              <a:t>4</a:t>
            </a:fld>
            <a:endParaRPr lang="fr-FR"/>
          </a:p>
        </p:txBody>
      </p:sp>
    </p:spTree>
    <p:extLst>
      <p:ext uri="{BB962C8B-B14F-4D97-AF65-F5344CB8AC3E}">
        <p14:creationId xmlns:p14="http://schemas.microsoft.com/office/powerpoint/2010/main" val="2667138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The objectives stem from the regulatory obligations presented above. </a:t>
            </a:r>
          </a:p>
          <a:p>
            <a:endParaRPr lang="en-US" dirty="0">
              <a:cs typeface="Calibri"/>
            </a:endParaRPr>
          </a:p>
          <a:p>
            <a:r>
              <a:rPr lang="en-US" dirty="0">
                <a:cs typeface="Calibri"/>
              </a:rPr>
              <a:t>These ambitious objectives are communicated through various media such as the poster on this slide.</a:t>
            </a:r>
          </a:p>
          <a:p>
            <a:endParaRPr lang="en-US" dirty="0">
              <a:cs typeface="Calibri"/>
            </a:endParaRPr>
          </a:p>
          <a:p>
            <a:r>
              <a:rPr lang="en-US" dirty="0">
                <a:cs typeface="Calibri"/>
              </a:rPr>
              <a:t>-------</a:t>
            </a:r>
          </a:p>
          <a:p>
            <a:r>
              <a:rPr lang="en-US" dirty="0">
                <a:cs typeface="Calibri"/>
              </a:rPr>
              <a:t>Les </a:t>
            </a:r>
            <a:r>
              <a:rPr lang="en-US" dirty="0" err="1">
                <a:cs typeface="Calibri"/>
              </a:rPr>
              <a:t>objectifs</a:t>
            </a:r>
            <a:r>
              <a:rPr lang="en-US" dirty="0">
                <a:cs typeface="Calibri"/>
              </a:rPr>
              <a:t> </a:t>
            </a:r>
            <a:r>
              <a:rPr lang="en-US" dirty="0" err="1">
                <a:cs typeface="Calibri"/>
              </a:rPr>
              <a:t>découlent</a:t>
            </a:r>
            <a:r>
              <a:rPr lang="en-US" dirty="0">
                <a:cs typeface="Calibri"/>
              </a:rPr>
              <a:t> </a:t>
            </a:r>
            <a:r>
              <a:rPr lang="en-US" dirty="0" err="1">
                <a:cs typeface="Calibri"/>
              </a:rPr>
              <a:t>notamment</a:t>
            </a:r>
            <a:r>
              <a:rPr lang="en-US" dirty="0">
                <a:cs typeface="Calibri"/>
              </a:rPr>
              <a:t> des obligations </a:t>
            </a:r>
            <a:r>
              <a:rPr lang="en-US" dirty="0" err="1">
                <a:cs typeface="Calibri"/>
              </a:rPr>
              <a:t>réglementaires</a:t>
            </a:r>
            <a:r>
              <a:rPr lang="en-US" dirty="0">
                <a:cs typeface="Calibri"/>
              </a:rPr>
              <a:t> </a:t>
            </a:r>
            <a:r>
              <a:rPr lang="en-US" dirty="0" err="1">
                <a:cs typeface="Calibri"/>
              </a:rPr>
              <a:t>présentés</a:t>
            </a:r>
            <a:r>
              <a:rPr lang="en-US" dirty="0">
                <a:cs typeface="Calibri"/>
              </a:rPr>
              <a:t> </a:t>
            </a:r>
            <a:r>
              <a:rPr lang="en-US" dirty="0" err="1">
                <a:cs typeface="Calibri"/>
              </a:rPr>
              <a:t>précédemment</a:t>
            </a:r>
            <a:r>
              <a:rPr lang="en-US" dirty="0">
                <a:cs typeface="Calibri"/>
              </a:rPr>
              <a:t>. </a:t>
            </a:r>
          </a:p>
          <a:p>
            <a:endParaRPr lang="en-US" dirty="0">
              <a:cs typeface="Calibri"/>
            </a:endParaRPr>
          </a:p>
          <a:p>
            <a:r>
              <a:rPr lang="en-US" dirty="0" err="1">
                <a:cs typeface="Calibri"/>
              </a:rPr>
              <a:t>Ces</a:t>
            </a:r>
            <a:r>
              <a:rPr lang="en-US" dirty="0">
                <a:cs typeface="Calibri"/>
              </a:rPr>
              <a:t> </a:t>
            </a:r>
            <a:r>
              <a:rPr lang="en-US" dirty="0" err="1">
                <a:cs typeface="Calibri"/>
              </a:rPr>
              <a:t>objectifs</a:t>
            </a:r>
            <a:r>
              <a:rPr lang="en-US" dirty="0">
                <a:cs typeface="Calibri"/>
              </a:rPr>
              <a:t> </a:t>
            </a:r>
            <a:r>
              <a:rPr lang="en-US" dirty="0" err="1">
                <a:cs typeface="Calibri"/>
              </a:rPr>
              <a:t>ambitieux</a:t>
            </a:r>
            <a:r>
              <a:rPr lang="en-US" dirty="0">
                <a:cs typeface="Calibri"/>
              </a:rPr>
              <a:t> </a:t>
            </a:r>
            <a:r>
              <a:rPr lang="en-US" dirty="0" err="1">
                <a:cs typeface="Calibri"/>
              </a:rPr>
              <a:t>sont</a:t>
            </a:r>
            <a:r>
              <a:rPr lang="en-US" dirty="0">
                <a:cs typeface="Calibri"/>
              </a:rPr>
              <a:t> communiqués via </a:t>
            </a:r>
            <a:r>
              <a:rPr lang="en-US" dirty="0" err="1">
                <a:cs typeface="Calibri"/>
              </a:rPr>
              <a:t>différents</a:t>
            </a:r>
            <a:r>
              <a:rPr lang="en-US" dirty="0">
                <a:cs typeface="Calibri"/>
              </a:rPr>
              <a:t> supports </a:t>
            </a:r>
            <a:r>
              <a:rPr lang="en-US" dirty="0" err="1">
                <a:cs typeface="Calibri"/>
              </a:rPr>
              <a:t>comme</a:t>
            </a:r>
            <a:r>
              <a:rPr lang="en-US" dirty="0">
                <a:cs typeface="Calibri"/>
              </a:rPr>
              <a:t> </a:t>
            </a:r>
            <a:r>
              <a:rPr lang="en-US" dirty="0" err="1">
                <a:cs typeface="Calibri"/>
              </a:rPr>
              <a:t>l'affiche</a:t>
            </a:r>
            <a:r>
              <a:rPr lang="en-US" dirty="0">
                <a:cs typeface="Calibri"/>
              </a:rPr>
              <a:t> sur </a:t>
            </a:r>
            <a:r>
              <a:rPr lang="en-US" dirty="0" err="1">
                <a:cs typeface="Calibri"/>
              </a:rPr>
              <a:t>cette</a:t>
            </a:r>
            <a:r>
              <a:rPr lang="en-US" dirty="0">
                <a:cs typeface="Calibri"/>
              </a:rPr>
              <a:t> slide.</a:t>
            </a:r>
          </a:p>
        </p:txBody>
      </p:sp>
      <p:sp>
        <p:nvSpPr>
          <p:cNvPr id="4" name="Espace réservé du numéro de diapositive 3"/>
          <p:cNvSpPr>
            <a:spLocks noGrp="1"/>
          </p:cNvSpPr>
          <p:nvPr>
            <p:ph type="sldNum" sz="quarter" idx="5"/>
          </p:nvPr>
        </p:nvSpPr>
        <p:spPr/>
        <p:txBody>
          <a:bodyPr/>
          <a:lstStyle/>
          <a:p>
            <a:fld id="{14638915-3224-49A7-BFEF-B6DE36777519}" type="slidenum">
              <a:rPr lang="fr-FR" smtClean="0"/>
              <a:t>5</a:t>
            </a:fld>
            <a:endParaRPr lang="fr-FR"/>
          </a:p>
        </p:txBody>
      </p:sp>
    </p:spTree>
    <p:extLst>
      <p:ext uri="{BB962C8B-B14F-4D97-AF65-F5344CB8AC3E}">
        <p14:creationId xmlns:p14="http://schemas.microsoft.com/office/powerpoint/2010/main" val="2877116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Buildings, all </a:t>
            </a:r>
            <a:r>
              <a:rPr lang="fr-FR" dirty="0" err="1"/>
              <a:t>energy</a:t>
            </a:r>
            <a:r>
              <a:rPr lang="fr-FR" dirty="0"/>
              <a:t> sources </a:t>
            </a:r>
            <a:r>
              <a:rPr lang="fr-FR" dirty="0" err="1"/>
              <a:t>combined</a:t>
            </a:r>
            <a:r>
              <a:rPr lang="fr-FR" dirty="0"/>
              <a:t>, </a:t>
            </a:r>
            <a:r>
              <a:rPr lang="fr-FR" dirty="0" err="1"/>
              <a:t>will</a:t>
            </a:r>
            <a:r>
              <a:rPr lang="fr-FR" dirty="0"/>
              <a:t> </a:t>
            </a:r>
            <a:r>
              <a:rPr lang="fr-FR" dirty="0" err="1"/>
              <a:t>account</a:t>
            </a:r>
            <a:r>
              <a:rPr lang="fr-FR" dirty="0"/>
              <a:t> for 85% of </a:t>
            </a:r>
            <a:r>
              <a:rPr lang="fr-FR" dirty="0" err="1"/>
              <a:t>energy</a:t>
            </a:r>
            <a:r>
              <a:rPr lang="fr-FR" dirty="0"/>
              <a:t> </a:t>
            </a:r>
            <a:r>
              <a:rPr lang="fr-FR" dirty="0" err="1"/>
              <a:t>consumption</a:t>
            </a:r>
            <a:r>
              <a:rPr lang="fr-FR" dirty="0"/>
              <a:t> in 2022.</a:t>
            </a:r>
          </a:p>
          <a:p>
            <a:r>
              <a:rPr lang="fr-FR" dirty="0"/>
              <a:t>Public </a:t>
            </a:r>
            <a:r>
              <a:rPr lang="fr-FR" dirty="0" err="1"/>
              <a:t>lighting</a:t>
            </a:r>
            <a:r>
              <a:rPr lang="fr-FR" dirty="0"/>
              <a:t> and transport are the </a:t>
            </a:r>
            <a:r>
              <a:rPr lang="fr-FR" dirty="0" err="1"/>
              <a:t>other</a:t>
            </a:r>
            <a:r>
              <a:rPr lang="fr-FR" dirty="0"/>
              <a:t> </a:t>
            </a:r>
            <a:r>
              <a:rPr lang="fr-FR" dirty="0" err="1"/>
              <a:t>two</a:t>
            </a:r>
            <a:r>
              <a:rPr lang="fr-FR" dirty="0"/>
              <a:t> sources of </a:t>
            </a:r>
            <a:r>
              <a:rPr lang="fr-FR" dirty="0" err="1"/>
              <a:t>energy</a:t>
            </a:r>
            <a:r>
              <a:rPr lang="fr-FR" dirty="0"/>
              <a:t> </a:t>
            </a:r>
            <a:r>
              <a:rPr lang="fr-FR" dirty="0" err="1"/>
              <a:t>consumption</a:t>
            </a:r>
            <a:r>
              <a:rPr lang="fr-FR" dirty="0"/>
              <a:t>.</a:t>
            </a:r>
          </a:p>
          <a:p>
            <a:r>
              <a:rPr lang="fr-FR" dirty="0" err="1"/>
              <a:t>Between</a:t>
            </a:r>
            <a:r>
              <a:rPr lang="fr-FR" dirty="0"/>
              <a:t> 2021 and 2022, a gain in </a:t>
            </a:r>
            <a:r>
              <a:rPr lang="fr-FR" dirty="0" err="1"/>
              <a:t>energy</a:t>
            </a:r>
            <a:r>
              <a:rPr lang="fr-FR" dirty="0"/>
              <a:t> </a:t>
            </a:r>
            <a:r>
              <a:rPr lang="fr-FR" dirty="0" err="1"/>
              <a:t>savings</a:t>
            </a:r>
            <a:r>
              <a:rPr lang="fr-FR" dirty="0"/>
              <a:t> of </a:t>
            </a:r>
            <a:r>
              <a:rPr lang="fr-FR" dirty="0" err="1"/>
              <a:t>around</a:t>
            </a:r>
            <a:r>
              <a:rPr lang="fr-FR" dirty="0"/>
              <a:t> 10% has been </a:t>
            </a:r>
            <a:r>
              <a:rPr lang="fr-FR" dirty="0" err="1"/>
              <a:t>achieved</a:t>
            </a:r>
            <a:r>
              <a:rPr lang="fr-FR" dirty="0"/>
              <a:t>. </a:t>
            </a:r>
          </a:p>
          <a:p>
            <a:r>
              <a:rPr lang="fr-FR" dirty="0"/>
              <a:t>In 2020 </a:t>
            </a:r>
            <a:r>
              <a:rPr lang="fr-FR" dirty="0" err="1"/>
              <a:t>consumption</a:t>
            </a:r>
            <a:r>
              <a:rPr lang="fr-FR" dirty="0"/>
              <a:t> </a:t>
            </a:r>
            <a:r>
              <a:rPr lang="fr-FR" dirty="0" err="1"/>
              <a:t>was</a:t>
            </a:r>
            <a:r>
              <a:rPr lang="fr-FR" dirty="0"/>
              <a:t> </a:t>
            </a:r>
            <a:r>
              <a:rPr lang="fr-FR" dirty="0" err="1"/>
              <a:t>lower</a:t>
            </a:r>
            <a:r>
              <a:rPr lang="fr-FR" dirty="0"/>
              <a:t> due to the </a:t>
            </a:r>
            <a:r>
              <a:rPr lang="fr-FR" dirty="0" err="1"/>
              <a:t>covid</a:t>
            </a:r>
            <a:r>
              <a:rPr lang="fr-FR" dirty="0"/>
              <a:t> 19 </a:t>
            </a:r>
            <a:r>
              <a:rPr lang="fr-FR" dirty="0" err="1"/>
              <a:t>pandemic</a:t>
            </a:r>
            <a:r>
              <a:rPr lang="fr-FR" dirty="0"/>
              <a:t>. </a:t>
            </a:r>
          </a:p>
          <a:p>
            <a:endParaRPr lang="fr-FR" dirty="0"/>
          </a:p>
          <a:p>
            <a:r>
              <a:rPr lang="fr-FR" dirty="0"/>
              <a:t>-------------</a:t>
            </a:r>
          </a:p>
          <a:p>
            <a:endParaRPr lang="fr-FR" dirty="0"/>
          </a:p>
          <a:p>
            <a:r>
              <a:rPr lang="fr-FR" dirty="0"/>
              <a:t>Les bâtiments, toutes énergies confondues, représente 85% des consommations d'énergie en 2022.</a:t>
            </a:r>
          </a:p>
          <a:p>
            <a:r>
              <a:rPr lang="fr-FR" dirty="0"/>
              <a:t>L'éclairage public et les transports sont les deux autres sources de consommations d'énergie.</a:t>
            </a:r>
          </a:p>
          <a:p>
            <a:r>
              <a:rPr lang="fr-FR" dirty="0"/>
              <a:t>Entre 2021 et 2022 un gain d'économie d'énergie de l'ordre de 10% a été réalisé. </a:t>
            </a:r>
          </a:p>
          <a:p>
            <a:r>
              <a:rPr lang="fr-FR" dirty="0"/>
              <a:t>2020 la consommation était plus faible suite à la pandémie du </a:t>
            </a:r>
            <a:r>
              <a:rPr lang="fr-FR" dirty="0" err="1"/>
              <a:t>covid</a:t>
            </a:r>
            <a:r>
              <a:rPr lang="fr-FR" dirty="0"/>
              <a:t> 19. </a:t>
            </a:r>
          </a:p>
        </p:txBody>
      </p:sp>
      <p:sp>
        <p:nvSpPr>
          <p:cNvPr id="4" name="Espace réservé du numéro de diapositive 3"/>
          <p:cNvSpPr>
            <a:spLocks noGrp="1"/>
          </p:cNvSpPr>
          <p:nvPr>
            <p:ph type="sldNum" sz="quarter" idx="5"/>
          </p:nvPr>
        </p:nvSpPr>
        <p:spPr/>
        <p:txBody>
          <a:bodyPr/>
          <a:lstStyle/>
          <a:p>
            <a:fld id="{14638915-3224-49A7-BFEF-B6DE36777519}" type="slidenum">
              <a:rPr lang="fr-FR" smtClean="0"/>
              <a:t>6</a:t>
            </a:fld>
            <a:endParaRPr lang="fr-FR"/>
          </a:p>
        </p:txBody>
      </p:sp>
    </p:spTree>
    <p:extLst>
      <p:ext uri="{BB962C8B-B14F-4D97-AF65-F5344CB8AC3E}">
        <p14:creationId xmlns:p14="http://schemas.microsoft.com/office/powerpoint/2010/main" val="411285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21 people are involved in the EMS.</a:t>
            </a:r>
            <a:endParaRPr lang="fr-FR" dirty="0"/>
          </a:p>
          <a:p>
            <a:r>
              <a:rPr lang="en-US" dirty="0"/>
              <a:t>The management is composed of the Deputy Mayor for the Environment and Energy Transition as well as the Director General of Services and the Director General for Ecological Transition and Living Environment.</a:t>
            </a:r>
            <a:endParaRPr lang="en-US" dirty="0">
              <a:cs typeface="Calibri"/>
            </a:endParaRPr>
          </a:p>
          <a:p>
            <a:r>
              <a:rPr lang="en-US" dirty="0"/>
              <a:t>The link between the EMS and the management is ensured by the environment manager to whom the energy team is attached.</a:t>
            </a:r>
            <a:endParaRPr lang="en-US" dirty="0">
              <a:cs typeface="Calibri"/>
            </a:endParaRPr>
          </a:p>
          <a:p>
            <a:r>
              <a:rPr lang="en-US" dirty="0"/>
              <a:t>In a transversal manner, the support, building and public space and mobility departments are involved in running the EMS.</a:t>
            </a:r>
            <a:endParaRPr lang="en-US" dirty="0">
              <a:cs typeface="Calibri"/>
            </a:endParaRPr>
          </a:p>
          <a:p>
            <a:endParaRPr lang="en-US" dirty="0">
              <a:cs typeface="Calibri"/>
            </a:endParaRPr>
          </a:p>
          <a:p>
            <a:r>
              <a:rPr lang="en-US" dirty="0">
                <a:cs typeface="Calibri"/>
              </a:rPr>
              <a:t>---------</a:t>
            </a:r>
          </a:p>
          <a:p>
            <a:r>
              <a:rPr lang="en-US" dirty="0"/>
              <a:t>21 </a:t>
            </a:r>
            <a:r>
              <a:rPr lang="en-US" dirty="0" err="1"/>
              <a:t>personnes</a:t>
            </a:r>
            <a:r>
              <a:rPr lang="en-US" dirty="0"/>
              <a:t> </a:t>
            </a:r>
            <a:r>
              <a:rPr lang="en-US" dirty="0" err="1"/>
              <a:t>sont</a:t>
            </a:r>
            <a:r>
              <a:rPr lang="en-US" dirty="0"/>
              <a:t> </a:t>
            </a:r>
            <a:r>
              <a:rPr lang="en-US" dirty="0" err="1"/>
              <a:t>impliquées</a:t>
            </a:r>
            <a:r>
              <a:rPr lang="en-US" dirty="0"/>
              <a:t> dans le EMS.</a:t>
            </a:r>
            <a:endParaRPr lang="en-US" dirty="0">
              <a:cs typeface="Calibri"/>
            </a:endParaRPr>
          </a:p>
          <a:p>
            <a:r>
              <a:rPr lang="en-US" dirty="0"/>
              <a:t>La direction </a:t>
            </a:r>
            <a:r>
              <a:rPr lang="en-US" dirty="0" err="1"/>
              <a:t>est</a:t>
            </a:r>
            <a:r>
              <a:rPr lang="en-US" dirty="0"/>
              <a:t> </a:t>
            </a:r>
            <a:r>
              <a:rPr lang="en-US" dirty="0" err="1"/>
              <a:t>composée</a:t>
            </a:r>
            <a:r>
              <a:rPr lang="en-US" dirty="0"/>
              <a:t> de </a:t>
            </a:r>
            <a:r>
              <a:rPr lang="en-US" dirty="0" err="1"/>
              <a:t>l'adjoint</a:t>
            </a:r>
            <a:r>
              <a:rPr lang="en-US" dirty="0"/>
              <a:t> au Maire à </a:t>
            </a:r>
            <a:r>
              <a:rPr lang="en-US" dirty="0" err="1"/>
              <a:t>l'environnement</a:t>
            </a:r>
            <a:r>
              <a:rPr lang="en-US" dirty="0"/>
              <a:t> et la transition </a:t>
            </a:r>
            <a:r>
              <a:rPr lang="en-US" dirty="0" err="1"/>
              <a:t>énergétique</a:t>
            </a:r>
            <a:r>
              <a:rPr lang="en-US" dirty="0"/>
              <a:t> </a:t>
            </a:r>
            <a:r>
              <a:rPr lang="en-US" dirty="0" err="1"/>
              <a:t>ainsi</a:t>
            </a:r>
            <a:r>
              <a:rPr lang="en-US" dirty="0"/>
              <a:t> que le </a:t>
            </a:r>
            <a:r>
              <a:rPr lang="en-US" dirty="0" err="1"/>
              <a:t>directeur</a:t>
            </a:r>
            <a:r>
              <a:rPr lang="en-US" dirty="0"/>
              <a:t> </a:t>
            </a:r>
            <a:r>
              <a:rPr lang="en-US" dirty="0" err="1"/>
              <a:t>général</a:t>
            </a:r>
            <a:r>
              <a:rPr lang="en-US" dirty="0"/>
              <a:t> des services et le </a:t>
            </a:r>
            <a:r>
              <a:rPr lang="en-US" dirty="0" err="1"/>
              <a:t>le</a:t>
            </a:r>
            <a:r>
              <a:rPr lang="en-US" dirty="0"/>
              <a:t> </a:t>
            </a:r>
            <a:r>
              <a:rPr lang="en-US" dirty="0" err="1"/>
              <a:t>directeur</a:t>
            </a:r>
            <a:r>
              <a:rPr lang="en-US" dirty="0"/>
              <a:t> </a:t>
            </a:r>
            <a:r>
              <a:rPr lang="en-US" dirty="0" err="1"/>
              <a:t>général</a:t>
            </a:r>
            <a:r>
              <a:rPr lang="en-US" dirty="0"/>
              <a:t> adjoint transition </a:t>
            </a:r>
            <a:r>
              <a:rPr lang="en-US" dirty="0" err="1"/>
              <a:t>écologique</a:t>
            </a:r>
            <a:r>
              <a:rPr lang="en-US" dirty="0"/>
              <a:t> et cadre de vie.</a:t>
            </a:r>
            <a:endParaRPr lang="en-US" dirty="0">
              <a:cs typeface="Calibri"/>
            </a:endParaRPr>
          </a:p>
          <a:p>
            <a:r>
              <a:rPr lang="en-US" dirty="0"/>
              <a:t>Le lien entre le EMS et la direction </a:t>
            </a:r>
            <a:r>
              <a:rPr lang="en-US" dirty="0" err="1"/>
              <a:t>est</a:t>
            </a:r>
            <a:r>
              <a:rPr lang="en-US" dirty="0"/>
              <a:t> </a:t>
            </a:r>
            <a:r>
              <a:rPr lang="en-US" dirty="0" err="1"/>
              <a:t>assuré</a:t>
            </a:r>
            <a:r>
              <a:rPr lang="en-US" dirty="0"/>
              <a:t> par le </a:t>
            </a:r>
            <a:r>
              <a:rPr lang="en-US" dirty="0" err="1"/>
              <a:t>responsable</a:t>
            </a:r>
            <a:r>
              <a:rPr lang="en-US" dirty="0"/>
              <a:t> </a:t>
            </a:r>
            <a:r>
              <a:rPr lang="en-US" dirty="0" err="1"/>
              <a:t>environnement</a:t>
            </a:r>
            <a:r>
              <a:rPr lang="en-US" dirty="0"/>
              <a:t> au </a:t>
            </a:r>
            <a:r>
              <a:rPr lang="en-US" dirty="0" err="1"/>
              <a:t>quel</a:t>
            </a:r>
            <a:r>
              <a:rPr lang="en-US" dirty="0"/>
              <a:t> </a:t>
            </a:r>
            <a:r>
              <a:rPr lang="en-US" dirty="0" err="1"/>
              <a:t>est</a:t>
            </a:r>
            <a:r>
              <a:rPr lang="en-US" dirty="0"/>
              <a:t> </a:t>
            </a:r>
            <a:r>
              <a:rPr lang="en-US" dirty="0" err="1"/>
              <a:t>rattaché</a:t>
            </a:r>
            <a:r>
              <a:rPr lang="en-US" dirty="0"/>
              <a:t> </a:t>
            </a:r>
            <a:r>
              <a:rPr lang="en-US" dirty="0" err="1"/>
              <a:t>l'équipe</a:t>
            </a:r>
            <a:r>
              <a:rPr lang="en-US" dirty="0"/>
              <a:t> </a:t>
            </a:r>
            <a:r>
              <a:rPr lang="en-US" dirty="0" err="1"/>
              <a:t>énergie</a:t>
            </a:r>
            <a:r>
              <a:rPr lang="en-US" dirty="0"/>
              <a:t>.</a:t>
            </a:r>
            <a:endParaRPr lang="en-US" dirty="0">
              <a:cs typeface="Calibri"/>
            </a:endParaRPr>
          </a:p>
          <a:p>
            <a:r>
              <a:rPr lang="en-US" dirty="0"/>
              <a:t>De manière </a:t>
            </a:r>
            <a:r>
              <a:rPr lang="en-US" dirty="0" err="1"/>
              <a:t>transversale</a:t>
            </a:r>
            <a:r>
              <a:rPr lang="en-US" dirty="0"/>
              <a:t>, le </a:t>
            </a:r>
            <a:r>
              <a:rPr lang="en-US" dirty="0" err="1"/>
              <a:t>département</a:t>
            </a:r>
            <a:r>
              <a:rPr lang="en-US" dirty="0"/>
              <a:t> support, </a:t>
            </a:r>
            <a:r>
              <a:rPr lang="en-US" dirty="0" err="1"/>
              <a:t>bâtiment</a:t>
            </a:r>
            <a:r>
              <a:rPr lang="en-US" dirty="0"/>
              <a:t> et </a:t>
            </a:r>
            <a:r>
              <a:rPr lang="en-US" dirty="0" err="1"/>
              <a:t>espace</a:t>
            </a:r>
            <a:r>
              <a:rPr lang="en-US" dirty="0"/>
              <a:t> public et </a:t>
            </a:r>
            <a:r>
              <a:rPr lang="en-US" dirty="0" err="1"/>
              <a:t>mobilité</a:t>
            </a:r>
            <a:r>
              <a:rPr lang="en-US" dirty="0"/>
              <a:t> </a:t>
            </a:r>
            <a:r>
              <a:rPr lang="en-US" dirty="0" err="1"/>
              <a:t>interviennent</a:t>
            </a:r>
            <a:r>
              <a:rPr lang="en-US" dirty="0"/>
              <a:t> pour </a:t>
            </a:r>
            <a:r>
              <a:rPr lang="en-US" dirty="0" err="1"/>
              <a:t>animer</a:t>
            </a:r>
            <a:r>
              <a:rPr lang="en-US" dirty="0"/>
              <a:t> le EMS.</a:t>
            </a:r>
            <a:endParaRPr lang="en-US" dirty="0">
              <a:cs typeface="Calibri"/>
            </a:endParaRPr>
          </a:p>
        </p:txBody>
      </p:sp>
      <p:sp>
        <p:nvSpPr>
          <p:cNvPr id="4" name="Espace réservé du numéro de diapositive 3"/>
          <p:cNvSpPr>
            <a:spLocks noGrp="1"/>
          </p:cNvSpPr>
          <p:nvPr>
            <p:ph type="sldNum" sz="quarter" idx="5"/>
          </p:nvPr>
        </p:nvSpPr>
        <p:spPr/>
        <p:txBody>
          <a:bodyPr/>
          <a:lstStyle/>
          <a:p>
            <a:fld id="{14638915-3224-49A7-BFEF-B6DE36777519}" type="slidenum">
              <a:rPr lang="fr-FR" smtClean="0"/>
              <a:t>7</a:t>
            </a:fld>
            <a:endParaRPr lang="fr-FR"/>
          </a:p>
        </p:txBody>
      </p:sp>
    </p:spTree>
    <p:extLst>
      <p:ext uri="{BB962C8B-B14F-4D97-AF65-F5344CB8AC3E}">
        <p14:creationId xmlns:p14="http://schemas.microsoft.com/office/powerpoint/2010/main" val="940047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cs typeface="Calibri"/>
              </a:rPr>
              <a:t>7 </a:t>
            </a:r>
            <a:r>
              <a:rPr lang="fr-FR" dirty="0" err="1">
                <a:cs typeface="Calibri"/>
              </a:rPr>
              <a:t>significant</a:t>
            </a:r>
            <a:r>
              <a:rPr lang="fr-FR" dirty="0">
                <a:cs typeface="Calibri"/>
              </a:rPr>
              <a:t> </a:t>
            </a:r>
            <a:r>
              <a:rPr lang="fr-FR" dirty="0" err="1">
                <a:cs typeface="Calibri"/>
              </a:rPr>
              <a:t>energy</a:t>
            </a:r>
            <a:r>
              <a:rPr lang="fr-FR" dirty="0">
                <a:cs typeface="Calibri"/>
              </a:rPr>
              <a:t> uses </a:t>
            </a:r>
            <a:r>
              <a:rPr lang="fr-FR" dirty="0" err="1">
                <a:cs typeface="Calibri"/>
              </a:rPr>
              <a:t>were</a:t>
            </a:r>
            <a:r>
              <a:rPr lang="fr-FR" dirty="0">
                <a:cs typeface="Calibri"/>
              </a:rPr>
              <a:t> </a:t>
            </a:r>
            <a:r>
              <a:rPr lang="fr-FR" dirty="0" err="1">
                <a:cs typeface="Calibri"/>
              </a:rPr>
              <a:t>identified</a:t>
            </a:r>
            <a:r>
              <a:rPr lang="fr-FR" dirty="0">
                <a:cs typeface="Calibri"/>
              </a:rPr>
              <a:t>. </a:t>
            </a:r>
          </a:p>
          <a:p>
            <a:r>
              <a:rPr lang="fr-FR" dirty="0">
                <a:cs typeface="Calibri"/>
              </a:rPr>
              <a:t>The </a:t>
            </a:r>
            <a:r>
              <a:rPr lang="fr-FR" dirty="0" err="1">
                <a:cs typeface="Calibri"/>
              </a:rPr>
              <a:t>moustoir</a:t>
            </a:r>
            <a:r>
              <a:rPr lang="fr-FR" dirty="0">
                <a:cs typeface="Calibri"/>
              </a:rPr>
              <a:t> </a:t>
            </a:r>
            <a:r>
              <a:rPr lang="fr-FR" dirty="0" err="1">
                <a:cs typeface="Calibri"/>
              </a:rPr>
              <a:t>Technical</a:t>
            </a:r>
            <a:r>
              <a:rPr lang="fr-FR" dirty="0">
                <a:cs typeface="Calibri"/>
              </a:rPr>
              <a:t> center </a:t>
            </a:r>
            <a:r>
              <a:rPr lang="fr-FR" dirty="0" err="1">
                <a:cs typeface="Calibri"/>
              </a:rPr>
              <a:t>includes</a:t>
            </a:r>
            <a:r>
              <a:rPr lang="fr-FR" dirty="0">
                <a:cs typeface="Calibri"/>
              </a:rPr>
              <a:t> :</a:t>
            </a:r>
          </a:p>
          <a:p>
            <a:r>
              <a:rPr lang="fr-FR" dirty="0">
                <a:cs typeface="Calibri"/>
              </a:rPr>
              <a:t>The city hall</a:t>
            </a:r>
          </a:p>
          <a:p>
            <a:r>
              <a:rPr lang="fr-FR" dirty="0">
                <a:cs typeface="Calibri"/>
              </a:rPr>
              <a:t>A stadium</a:t>
            </a:r>
          </a:p>
          <a:p>
            <a:r>
              <a:rPr lang="fr-FR" dirty="0">
                <a:cs typeface="Calibri"/>
              </a:rPr>
              <a:t>An </a:t>
            </a:r>
            <a:r>
              <a:rPr lang="fr-FR" dirty="0" err="1">
                <a:cs typeface="Calibri"/>
              </a:rPr>
              <a:t>aquatic</a:t>
            </a:r>
            <a:r>
              <a:rPr lang="fr-FR" dirty="0">
                <a:cs typeface="Calibri"/>
              </a:rPr>
              <a:t> center</a:t>
            </a:r>
          </a:p>
          <a:p>
            <a:r>
              <a:rPr lang="fr-FR" dirty="0">
                <a:cs typeface="Calibri"/>
              </a:rPr>
              <a:t>A </a:t>
            </a:r>
            <a:r>
              <a:rPr lang="fr-FR" dirty="0" err="1">
                <a:cs typeface="Calibri"/>
              </a:rPr>
              <a:t>theater</a:t>
            </a:r>
            <a:endParaRPr lang="fr-FR" dirty="0">
              <a:cs typeface="Calibri"/>
            </a:endParaRPr>
          </a:p>
          <a:p>
            <a:r>
              <a:rPr lang="fr-FR" dirty="0" err="1">
                <a:cs typeface="Calibri"/>
              </a:rPr>
              <a:t>They</a:t>
            </a:r>
            <a:r>
              <a:rPr lang="fr-FR" dirty="0">
                <a:cs typeface="Calibri"/>
              </a:rPr>
              <a:t> correspond to 10 buildings </a:t>
            </a:r>
            <a:r>
              <a:rPr lang="fr-FR" dirty="0" err="1">
                <a:cs typeface="Calibri"/>
              </a:rPr>
              <a:t>whose</a:t>
            </a:r>
            <a:r>
              <a:rPr lang="fr-FR" dirty="0">
                <a:cs typeface="Calibri"/>
              </a:rPr>
              <a:t> total </a:t>
            </a:r>
            <a:r>
              <a:rPr lang="fr-FR" dirty="0" err="1">
                <a:cs typeface="Calibri"/>
              </a:rPr>
              <a:t>consumption</a:t>
            </a:r>
            <a:r>
              <a:rPr lang="fr-FR" dirty="0">
                <a:cs typeface="Calibri"/>
              </a:rPr>
              <a:t> (</a:t>
            </a:r>
            <a:r>
              <a:rPr lang="fr-FR" dirty="0" err="1">
                <a:cs typeface="Calibri"/>
              </a:rPr>
              <a:t>heating</a:t>
            </a:r>
            <a:r>
              <a:rPr lang="fr-FR" dirty="0">
                <a:cs typeface="Calibri"/>
              </a:rPr>
              <a:t> and </a:t>
            </a:r>
            <a:r>
              <a:rPr lang="fr-FR" dirty="0" err="1">
                <a:cs typeface="Calibri"/>
              </a:rPr>
              <a:t>electricity</a:t>
            </a:r>
            <a:r>
              <a:rPr lang="fr-FR" dirty="0">
                <a:cs typeface="Calibri"/>
              </a:rPr>
              <a:t>) </a:t>
            </a:r>
            <a:r>
              <a:rPr lang="fr-FR" dirty="0" err="1">
                <a:cs typeface="Calibri"/>
              </a:rPr>
              <a:t>represents</a:t>
            </a:r>
            <a:r>
              <a:rPr lang="fr-FR" dirty="0">
                <a:cs typeface="Calibri"/>
              </a:rPr>
              <a:t> about </a:t>
            </a:r>
            <a:r>
              <a:rPr lang="fr-FR" dirty="0" err="1">
                <a:cs typeface="Calibri"/>
              </a:rPr>
              <a:t>half</a:t>
            </a:r>
            <a:r>
              <a:rPr lang="fr-FR" dirty="0">
                <a:cs typeface="Calibri"/>
              </a:rPr>
              <a:t> of the </a:t>
            </a:r>
            <a:r>
              <a:rPr lang="fr-FR" dirty="0" err="1">
                <a:cs typeface="Calibri"/>
              </a:rPr>
              <a:t>energy</a:t>
            </a:r>
            <a:r>
              <a:rPr lang="fr-FR" dirty="0">
                <a:cs typeface="Calibri"/>
              </a:rPr>
              <a:t> </a:t>
            </a:r>
            <a:r>
              <a:rPr lang="fr-FR" dirty="0" err="1">
                <a:cs typeface="Calibri"/>
              </a:rPr>
              <a:t>expenditure</a:t>
            </a:r>
            <a:r>
              <a:rPr lang="fr-FR" dirty="0">
                <a:cs typeface="Calibri"/>
              </a:rPr>
              <a:t> of the buildings. </a:t>
            </a:r>
          </a:p>
          <a:p>
            <a:r>
              <a:rPr lang="fr-FR" dirty="0" err="1">
                <a:cs typeface="Calibri"/>
              </a:rPr>
              <a:t>Since</a:t>
            </a:r>
            <a:r>
              <a:rPr lang="fr-FR" dirty="0">
                <a:cs typeface="Calibri"/>
              </a:rPr>
              <a:t> 2010 : </a:t>
            </a:r>
          </a:p>
          <a:p>
            <a:r>
              <a:rPr lang="fr-FR" dirty="0">
                <a:cs typeface="Calibri"/>
              </a:rPr>
              <a:t>Strong </a:t>
            </a:r>
            <a:r>
              <a:rPr lang="fr-FR" dirty="0" err="1">
                <a:cs typeface="Calibri"/>
              </a:rPr>
              <a:t>decrease</a:t>
            </a:r>
            <a:r>
              <a:rPr lang="fr-FR" dirty="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cs typeface="Calibri"/>
              </a:rPr>
              <a:t>- </a:t>
            </a:r>
            <a:r>
              <a:rPr lang="fr-FR" sz="1200" b="0" i="0" u="none" strike="noStrike" dirty="0" err="1">
                <a:solidFill>
                  <a:srgbClr val="404040"/>
                </a:solidFill>
                <a:effectLst/>
                <a:latin typeface="Calibri" panose="020F0502020204030204" pitchFamily="34" charset="0"/>
              </a:rPr>
              <a:t>Kerlétu</a:t>
            </a:r>
            <a:r>
              <a:rPr lang="fr-FR" sz="1200" b="0" i="0" u="none" strike="noStrike" dirty="0">
                <a:solidFill>
                  <a:srgbClr val="404040"/>
                </a:solidFill>
                <a:effectLst/>
                <a:latin typeface="Calibri" panose="020F0502020204030204" pitchFamily="34" charset="0"/>
              </a:rPr>
              <a:t> </a:t>
            </a:r>
            <a:r>
              <a:rPr lang="fr-FR" sz="1200" b="0" i="0" u="none" strike="noStrike" dirty="0" err="1">
                <a:solidFill>
                  <a:srgbClr val="404040"/>
                </a:solidFill>
                <a:effectLst/>
                <a:latin typeface="Calibri" panose="020F0502020204030204" pitchFamily="34" charset="0"/>
              </a:rPr>
              <a:t>Funeral</a:t>
            </a:r>
            <a:r>
              <a:rPr lang="fr-FR" sz="1200" b="0" i="0" u="none" strike="noStrike" dirty="0">
                <a:solidFill>
                  <a:srgbClr val="404040"/>
                </a:solidFill>
                <a:effectLst/>
                <a:latin typeface="Calibri" panose="020F0502020204030204" pitchFamily="34" charset="0"/>
              </a:rPr>
              <a:t> Centre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cs typeface="Calibri"/>
              </a:rPr>
              <a:t>- </a:t>
            </a:r>
            <a:r>
              <a:rPr lang="fr-FR" sz="1200" b="0" i="0" u="none" strike="noStrike" dirty="0">
                <a:solidFill>
                  <a:srgbClr val="404040"/>
                </a:solidFill>
                <a:effectLst/>
                <a:latin typeface="Calibri" panose="020F0502020204030204" pitchFamily="34" charset="0"/>
              </a:rPr>
              <a:t>Media </a:t>
            </a:r>
            <a:r>
              <a:rPr lang="fr-FR" sz="1200" b="0" i="0" u="none" strike="noStrike" dirty="0" err="1">
                <a:solidFill>
                  <a:srgbClr val="404040"/>
                </a:solidFill>
                <a:effectLst/>
                <a:latin typeface="Calibri" panose="020F0502020204030204" pitchFamily="34" charset="0"/>
              </a:rPr>
              <a:t>library</a:t>
            </a:r>
            <a:endParaRPr lang="fr-FR" sz="1200" b="0" i="0" u="none" strike="noStrike" dirty="0">
              <a:solidFill>
                <a:srgbClr val="40404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cs typeface="Calibri"/>
              </a:rPr>
              <a:t>- </a:t>
            </a:r>
            <a:r>
              <a:rPr lang="fr-FR" sz="1200" b="0" i="0" u="none" strike="noStrike" dirty="0">
                <a:solidFill>
                  <a:srgbClr val="404040"/>
                </a:solidFill>
                <a:effectLst/>
                <a:latin typeface="Calibri" panose="020F0502020204030204" pitchFamily="34" charset="0"/>
              </a:rPr>
              <a:t>Merville </a:t>
            </a:r>
            <a:r>
              <a:rPr lang="fr-FR" sz="1200" b="0" i="0" u="none" strike="noStrike" dirty="0" err="1">
                <a:solidFill>
                  <a:srgbClr val="404040"/>
                </a:solidFill>
                <a:effectLst/>
                <a:latin typeface="Calibri" panose="020F0502020204030204" pitchFamily="34" charset="0"/>
              </a:rPr>
              <a:t>School</a:t>
            </a:r>
            <a:r>
              <a:rPr lang="fr-FR" sz="1200" b="0" i="0" u="none" strike="noStrike" dirty="0">
                <a:solidFill>
                  <a:srgbClr val="404040"/>
                </a:solidFill>
                <a:effectLst/>
                <a:latin typeface="Calibri" panose="020F0502020204030204" pitchFamily="34" charset="0"/>
              </a:rPr>
              <a:t>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cs typeface="Calibri"/>
              </a:rPr>
              <a:t>-</a:t>
            </a:r>
            <a:r>
              <a:rPr lang="fr-FR" sz="1200" b="0" i="0" u="none" strike="noStrike" dirty="0">
                <a:solidFill>
                  <a:srgbClr val="404040"/>
                </a:solidFill>
                <a:effectLst/>
                <a:latin typeface="Calibri" panose="020F0502020204030204" pitchFamily="34" charset="0"/>
              </a:rPr>
              <a:t>Bois du Château Pool</a:t>
            </a:r>
          </a:p>
          <a:p>
            <a:endParaRPr lang="fr-FR" dirty="0">
              <a:cs typeface="Calibri"/>
            </a:endParaRPr>
          </a:p>
          <a:p>
            <a:r>
              <a:rPr lang="fr-FR" dirty="0" err="1">
                <a:cs typeface="Calibri"/>
              </a:rPr>
              <a:t>Increase</a:t>
            </a:r>
            <a:r>
              <a:rPr lang="fr-FR" dirty="0">
                <a:cs typeface="Calibri"/>
              </a:rPr>
              <a:t> in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cs typeface="Calibri"/>
              </a:rPr>
              <a:t>- </a:t>
            </a:r>
            <a:r>
              <a:rPr lang="fr-FR" sz="1200" b="0" i="0" u="none" strike="noStrike" dirty="0">
                <a:solidFill>
                  <a:srgbClr val="404040"/>
                </a:solidFill>
                <a:effectLst/>
                <a:latin typeface="Calibri" panose="020F0502020204030204" pitchFamily="34" charset="0"/>
              </a:rPr>
              <a:t>Municipal </a:t>
            </a:r>
            <a:r>
              <a:rPr lang="fr-FR" sz="1200" b="0" i="0" u="none" strike="noStrike" dirty="0" err="1">
                <a:solidFill>
                  <a:srgbClr val="404040"/>
                </a:solidFill>
                <a:effectLst/>
                <a:latin typeface="Calibri" panose="020F0502020204030204" pitchFamily="34" charset="0"/>
              </a:rPr>
              <a:t>Technical</a:t>
            </a:r>
            <a:r>
              <a:rPr lang="fr-FR" sz="1200" b="0" i="0" u="none" strike="noStrike" dirty="0">
                <a:solidFill>
                  <a:srgbClr val="404040"/>
                </a:solidFill>
                <a:effectLst/>
                <a:latin typeface="Calibri" panose="020F0502020204030204" pitchFamily="34" charset="0"/>
              </a:rPr>
              <a:t> Centre</a:t>
            </a:r>
          </a:p>
          <a:p>
            <a:endParaRPr lang="fr-FR" dirty="0">
              <a:cs typeface="Calibri"/>
            </a:endParaRPr>
          </a:p>
          <a:p>
            <a:r>
              <a:rPr lang="fr-FR" dirty="0">
                <a:cs typeface="Calibri"/>
              </a:rPr>
              <a:t>Stagnation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cs typeface="Calibri"/>
              </a:rPr>
              <a:t>- </a:t>
            </a:r>
            <a:r>
              <a:rPr lang="fr-FR" sz="1200" b="0" i="0" u="none" strike="noStrike" kern="1200" dirty="0" err="1">
                <a:solidFill>
                  <a:srgbClr val="404040"/>
                </a:solidFill>
                <a:effectLst/>
                <a:latin typeface="Calibri" panose="020F0502020204030204" pitchFamily="34" charset="0"/>
                <a:ea typeface="+mn-ea"/>
                <a:cs typeface="+mn-cs"/>
              </a:rPr>
              <a:t>Moustoir</a:t>
            </a:r>
            <a:r>
              <a:rPr lang="fr-FR" sz="1200" b="0" i="0" u="none" strike="noStrike" kern="1200" dirty="0">
                <a:solidFill>
                  <a:srgbClr val="404040"/>
                </a:solidFill>
                <a:effectLst/>
                <a:latin typeface="Calibri" panose="020F0502020204030204" pitchFamily="34" charset="0"/>
                <a:ea typeface="+mn-ea"/>
                <a:cs typeface="+mn-cs"/>
              </a:rPr>
              <a:t> </a:t>
            </a:r>
            <a:r>
              <a:rPr lang="fr-FR" sz="1200" b="0" i="0" u="none" strike="noStrike" kern="1200" dirty="0" err="1">
                <a:solidFill>
                  <a:srgbClr val="404040"/>
                </a:solidFill>
                <a:effectLst/>
                <a:latin typeface="Calibri" panose="020F0502020204030204" pitchFamily="34" charset="0"/>
                <a:ea typeface="+mn-ea"/>
                <a:cs typeface="+mn-cs"/>
              </a:rPr>
              <a:t>Technical</a:t>
            </a:r>
            <a:r>
              <a:rPr lang="fr-FR" sz="1200" b="0" i="0" u="none" strike="noStrike" kern="1200" dirty="0">
                <a:solidFill>
                  <a:srgbClr val="404040"/>
                </a:solidFill>
                <a:effectLst/>
                <a:latin typeface="Calibri" panose="020F0502020204030204" pitchFamily="34" charset="0"/>
                <a:ea typeface="+mn-ea"/>
                <a:cs typeface="+mn-cs"/>
              </a:rPr>
              <a:t> Centre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u="none" strike="noStrike" dirty="0" err="1">
                <a:solidFill>
                  <a:srgbClr val="404040"/>
                </a:solidFill>
                <a:effectLst/>
                <a:latin typeface="Calibri" panose="020F0502020204030204" pitchFamily="34" charset="0"/>
              </a:rPr>
              <a:t>Kerlétu</a:t>
            </a:r>
            <a:r>
              <a:rPr lang="fr-FR" sz="1200" b="0" i="0" u="none" strike="noStrike" dirty="0">
                <a:solidFill>
                  <a:srgbClr val="404040"/>
                </a:solidFill>
                <a:effectLst/>
                <a:latin typeface="Calibri" panose="020F0502020204030204" pitchFamily="34" charset="0"/>
              </a:rPr>
              <a:t> Central </a:t>
            </a:r>
            <a:r>
              <a:rPr lang="fr-FR" sz="1200" b="0" i="0" u="none" strike="noStrike" dirty="0" err="1">
                <a:solidFill>
                  <a:srgbClr val="404040"/>
                </a:solidFill>
                <a:effectLst/>
                <a:latin typeface="Calibri" panose="020F0502020204030204" pitchFamily="34" charset="0"/>
              </a:rPr>
              <a:t>Kitchen</a:t>
            </a:r>
            <a:endParaRPr lang="fr-FR" sz="1200" b="0" i="0" u="none" strike="noStrike" dirty="0">
              <a:solidFill>
                <a:srgbClr val="40404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200" b="0" i="0" u="none" strike="noStrike" dirty="0">
              <a:solidFill>
                <a:srgbClr val="40404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200" b="0" i="0" u="none" strike="noStrike" dirty="0">
              <a:solidFill>
                <a:srgbClr val="40404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dirty="0">
                <a:solidFill>
                  <a:srgbClr val="404040"/>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dirty="0">
                <a:solidFill>
                  <a:srgbClr val="404040"/>
                </a:solidFill>
                <a:effectLst/>
                <a:latin typeface="Calibri" panose="020F0502020204030204" pitchFamily="34" charset="0"/>
              </a:rPr>
              <a:t>7 usages énergétiques significatifs ont été identifiés. Ils correspondent à 7 bâtiments dont la consommation totale (chauffage et électricité) représente environ la moitié des dépenses énergétiques du patrimoine immobilier.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200" b="0" i="0" u="none" strike="noStrike" dirty="0">
              <a:solidFill>
                <a:srgbClr val="404040"/>
              </a:solidFill>
              <a:effectLst/>
              <a:latin typeface="Calibri" panose="020F0502020204030204" pitchFamily="34" charset="0"/>
            </a:endParaRPr>
          </a:p>
          <a:p>
            <a:endParaRPr lang="fr-FR" dirty="0">
              <a:cs typeface="Calibri"/>
            </a:endParaRPr>
          </a:p>
        </p:txBody>
      </p:sp>
      <p:sp>
        <p:nvSpPr>
          <p:cNvPr id="4" name="Espace réservé du numéro de diapositive 3"/>
          <p:cNvSpPr>
            <a:spLocks noGrp="1"/>
          </p:cNvSpPr>
          <p:nvPr>
            <p:ph type="sldNum" sz="quarter" idx="5"/>
          </p:nvPr>
        </p:nvSpPr>
        <p:spPr/>
        <p:txBody>
          <a:bodyPr/>
          <a:lstStyle/>
          <a:p>
            <a:fld id="{14638915-3224-49A7-BFEF-B6DE36777519}" type="slidenum">
              <a:rPr lang="fr-FR" smtClean="0"/>
              <a:t>8</a:t>
            </a:fld>
            <a:endParaRPr lang="fr-FR"/>
          </a:p>
        </p:txBody>
      </p:sp>
    </p:spTree>
    <p:extLst>
      <p:ext uri="{BB962C8B-B14F-4D97-AF65-F5344CB8AC3E}">
        <p14:creationId xmlns:p14="http://schemas.microsoft.com/office/powerpoint/2010/main" val="125338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Building: Half of the </a:t>
            </a:r>
            <a:r>
              <a:rPr lang="fr-FR" dirty="0" err="1"/>
              <a:t>target</a:t>
            </a:r>
            <a:r>
              <a:rPr lang="fr-FR" dirty="0"/>
              <a:t> </a:t>
            </a:r>
            <a:r>
              <a:rPr lang="fr-FR" dirty="0" err="1"/>
              <a:t>still</a:t>
            </a:r>
            <a:r>
              <a:rPr lang="fr-FR" dirty="0"/>
              <a:t> to </a:t>
            </a:r>
            <a:r>
              <a:rPr lang="fr-FR" dirty="0" err="1"/>
              <a:t>be</a:t>
            </a:r>
            <a:r>
              <a:rPr lang="fr-FR" dirty="0"/>
              <a:t> </a:t>
            </a:r>
            <a:r>
              <a:rPr lang="fr-FR" dirty="0" err="1"/>
              <a:t>reached</a:t>
            </a:r>
            <a:r>
              <a:rPr lang="fr-FR" dirty="0"/>
              <a:t> in 8 </a:t>
            </a:r>
            <a:r>
              <a:rPr lang="fr-FR" dirty="0" err="1"/>
              <a:t>years</a:t>
            </a:r>
            <a:endParaRPr lang="fr-FR" dirty="0"/>
          </a:p>
          <a:p>
            <a:r>
              <a:rPr lang="fr-FR" dirty="0"/>
              <a:t>Public </a:t>
            </a:r>
            <a:r>
              <a:rPr lang="fr-FR" dirty="0" err="1"/>
              <a:t>lighting</a:t>
            </a:r>
            <a:r>
              <a:rPr lang="fr-FR" dirty="0"/>
              <a:t>: </a:t>
            </a:r>
            <a:r>
              <a:rPr lang="fr-FR" dirty="0" err="1"/>
              <a:t>Programming</a:t>
            </a:r>
            <a:r>
              <a:rPr lang="fr-FR" dirty="0"/>
              <a:t> of night-time extinction and </a:t>
            </a:r>
            <a:r>
              <a:rPr lang="fr-FR" dirty="0" err="1"/>
              <a:t>deployment</a:t>
            </a:r>
            <a:r>
              <a:rPr lang="fr-FR" dirty="0"/>
              <a:t> of </a:t>
            </a:r>
            <a:r>
              <a:rPr lang="fr-FR" dirty="0" err="1"/>
              <a:t>LEDs</a:t>
            </a:r>
            <a:endParaRPr lang="fr-FR" dirty="0"/>
          </a:p>
          <a:p>
            <a:r>
              <a:rPr lang="fr-FR" dirty="0"/>
              <a:t>(2022 </a:t>
            </a:r>
            <a:r>
              <a:rPr lang="fr-FR" dirty="0" err="1"/>
              <a:t>is</a:t>
            </a:r>
            <a:r>
              <a:rPr lang="fr-FR" dirty="0"/>
              <a:t> a full </a:t>
            </a:r>
            <a:r>
              <a:rPr lang="fr-FR" dirty="0" err="1"/>
              <a:t>year</a:t>
            </a:r>
            <a:r>
              <a:rPr lang="fr-FR" dirty="0"/>
              <a:t> of night-time extinction)</a:t>
            </a:r>
          </a:p>
          <a:p>
            <a:r>
              <a:rPr lang="fr-FR" dirty="0"/>
              <a:t>- Transport: </a:t>
            </a:r>
            <a:r>
              <a:rPr lang="fr-FR" dirty="0" err="1"/>
              <a:t>Implementation</a:t>
            </a:r>
            <a:r>
              <a:rPr lang="fr-FR" dirty="0"/>
              <a:t> of new </a:t>
            </a:r>
            <a:r>
              <a:rPr lang="fr-FR" dirty="0" err="1"/>
              <a:t>indicators</a:t>
            </a:r>
            <a:r>
              <a:rPr lang="fr-FR" dirty="0"/>
              <a:t> </a:t>
            </a:r>
          </a:p>
          <a:p>
            <a:r>
              <a:rPr lang="fr-FR" dirty="0"/>
              <a:t>- Total fuel </a:t>
            </a:r>
            <a:r>
              <a:rPr lang="fr-FR" dirty="0" err="1"/>
              <a:t>consumption</a:t>
            </a:r>
            <a:r>
              <a:rPr lang="fr-FR" dirty="0"/>
              <a:t> → transport </a:t>
            </a:r>
            <a:r>
              <a:rPr lang="fr-FR" dirty="0" err="1"/>
              <a:t>vehicles</a:t>
            </a:r>
            <a:r>
              <a:rPr lang="fr-FR" dirty="0"/>
              <a:t>, </a:t>
            </a:r>
            <a:r>
              <a:rPr lang="fr-FR" dirty="0" err="1"/>
              <a:t>machinery</a:t>
            </a:r>
            <a:r>
              <a:rPr lang="fr-FR" dirty="0"/>
              <a:t> and </a:t>
            </a:r>
            <a:r>
              <a:rPr lang="fr-FR" dirty="0" err="1"/>
              <a:t>heavy</a:t>
            </a:r>
            <a:r>
              <a:rPr lang="fr-FR" dirty="0"/>
              <a:t> </a:t>
            </a:r>
            <a:r>
              <a:rPr lang="fr-FR" dirty="0" err="1"/>
              <a:t>goods</a:t>
            </a:r>
            <a:r>
              <a:rPr lang="fr-FR" dirty="0"/>
              <a:t> </a:t>
            </a:r>
            <a:r>
              <a:rPr lang="fr-FR" dirty="0" err="1"/>
              <a:t>vehicles</a:t>
            </a:r>
            <a:endParaRPr lang="fr-FR" dirty="0"/>
          </a:p>
          <a:p>
            <a:r>
              <a:rPr lang="fr-FR" dirty="0"/>
              <a:t>Fuel </a:t>
            </a:r>
            <a:r>
              <a:rPr lang="fr-FR" dirty="0" err="1"/>
              <a:t>consumption</a:t>
            </a:r>
            <a:r>
              <a:rPr lang="fr-FR" dirty="0"/>
              <a:t> </a:t>
            </a:r>
            <a:r>
              <a:rPr lang="fr-FR" dirty="0" err="1"/>
              <a:t>specific</a:t>
            </a:r>
            <a:r>
              <a:rPr lang="fr-FR" dirty="0"/>
              <a:t> to transport </a:t>
            </a:r>
            <a:r>
              <a:rPr lang="fr-FR" dirty="0" err="1"/>
              <a:t>vehicles</a:t>
            </a:r>
            <a:endParaRPr lang="fr-FR" dirty="0"/>
          </a:p>
          <a:p>
            <a:r>
              <a:rPr lang="fr-FR" dirty="0" err="1"/>
              <a:t>Renewable</a:t>
            </a:r>
            <a:r>
              <a:rPr lang="fr-FR" dirty="0"/>
              <a:t> </a:t>
            </a:r>
            <a:r>
              <a:rPr lang="fr-FR" dirty="0" err="1"/>
              <a:t>energy</a:t>
            </a:r>
            <a:r>
              <a:rPr lang="fr-FR" dirty="0"/>
              <a:t> </a:t>
            </a:r>
            <a:r>
              <a:rPr lang="fr-FR" dirty="0" err="1"/>
              <a:t>experience</a:t>
            </a:r>
            <a:r>
              <a:rPr lang="fr-FR" dirty="0"/>
              <a:t> a </a:t>
            </a:r>
            <a:r>
              <a:rPr lang="fr-FR" dirty="0" err="1"/>
              <a:t>decrease</a:t>
            </a:r>
            <a:r>
              <a:rPr lang="fr-FR" dirty="0"/>
              <a:t> in 2023 due to a change of </a:t>
            </a:r>
            <a:r>
              <a:rPr lang="fr-FR" dirty="0" err="1"/>
              <a:t>electricity</a:t>
            </a:r>
            <a:r>
              <a:rPr lang="fr-FR" dirty="0"/>
              <a:t> supplier the production </a:t>
            </a:r>
            <a:r>
              <a:rPr lang="fr-FR" dirty="0" err="1"/>
              <a:t>share</a:t>
            </a:r>
            <a:r>
              <a:rPr lang="fr-FR" dirty="0"/>
              <a:t> </a:t>
            </a:r>
            <a:r>
              <a:rPr lang="fr-FR" dirty="0" err="1"/>
              <a:t>including</a:t>
            </a:r>
            <a:r>
              <a:rPr lang="fr-FR" dirty="0"/>
              <a:t> </a:t>
            </a:r>
            <a:r>
              <a:rPr lang="fr-FR" dirty="0" err="1"/>
              <a:t>purchase</a:t>
            </a:r>
            <a:r>
              <a:rPr lang="fr-FR" dirty="0"/>
              <a:t> and production of green </a:t>
            </a:r>
            <a:r>
              <a:rPr lang="fr-FR" dirty="0" err="1"/>
              <a:t>electricity</a:t>
            </a:r>
            <a:r>
              <a:rPr lang="fr-FR" dirty="0"/>
              <a:t>. </a:t>
            </a:r>
          </a:p>
          <a:p>
            <a:endParaRPr lang="fr-FR" dirty="0"/>
          </a:p>
          <a:p>
            <a:r>
              <a:rPr lang="fr-FR" dirty="0"/>
              <a:t>----------------</a:t>
            </a:r>
          </a:p>
          <a:p>
            <a:r>
              <a:rPr lang="fr-FR" dirty="0" err="1"/>
              <a:t>Batiment</a:t>
            </a:r>
            <a:r>
              <a:rPr lang="fr-FR" dirty="0"/>
              <a:t> : Il reste la moitié de l'objectif à atteindre en 8 ans</a:t>
            </a:r>
          </a:p>
          <a:p>
            <a:r>
              <a:rPr lang="fr-FR" dirty="0"/>
              <a:t>Eclairage public : Programmation d'une extinction nocturne et déploiement de </a:t>
            </a:r>
            <a:r>
              <a:rPr lang="fr-FR" dirty="0" err="1"/>
              <a:t>led</a:t>
            </a:r>
            <a:endParaRPr lang="fr-FR" dirty="0"/>
          </a:p>
          <a:p>
            <a:r>
              <a:rPr lang="fr-FR" dirty="0"/>
              <a:t>(2022 est une année complète d'extinction nocturne)</a:t>
            </a:r>
          </a:p>
          <a:p>
            <a:r>
              <a:rPr lang="fr-FR" dirty="0"/>
              <a:t>Transport : Mise en place de nouveaux indicateurs </a:t>
            </a:r>
          </a:p>
          <a:p>
            <a:r>
              <a:rPr lang="fr-FR" dirty="0"/>
              <a:t>- La consommation carburant total → véhicules de transport, engins et poids-lourds</a:t>
            </a:r>
          </a:p>
          <a:p>
            <a:r>
              <a:rPr lang="fr-FR" dirty="0"/>
              <a:t>- La consommation carburant spécifique aux véhicules de transport</a:t>
            </a:r>
          </a:p>
          <a:p>
            <a:r>
              <a:rPr lang="fr-FR" dirty="0"/>
              <a:t>Energie renouvelable connaissent une baisse en 2023 suite à un changement de fournisseur d'électricité la part de production comprenant l'achat et la production d'électricité verte. </a:t>
            </a:r>
          </a:p>
        </p:txBody>
      </p:sp>
      <p:sp>
        <p:nvSpPr>
          <p:cNvPr id="4" name="Espace réservé du numéro de diapositive 3"/>
          <p:cNvSpPr>
            <a:spLocks noGrp="1"/>
          </p:cNvSpPr>
          <p:nvPr>
            <p:ph type="sldNum" sz="quarter" idx="5"/>
          </p:nvPr>
        </p:nvSpPr>
        <p:spPr/>
        <p:txBody>
          <a:bodyPr/>
          <a:lstStyle/>
          <a:p>
            <a:fld id="{14638915-3224-49A7-BFEF-B6DE36777519}" type="slidenum">
              <a:rPr lang="fr-FR" smtClean="0"/>
              <a:t>9</a:t>
            </a:fld>
            <a:endParaRPr lang="fr-FR"/>
          </a:p>
        </p:txBody>
      </p:sp>
    </p:spTree>
    <p:extLst>
      <p:ext uri="{BB962C8B-B14F-4D97-AF65-F5344CB8AC3E}">
        <p14:creationId xmlns:p14="http://schemas.microsoft.com/office/powerpoint/2010/main" val="3647179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fr-FR"/>
              <a:t>Modifiez le style du titre</a:t>
            </a:r>
            <a:endParaRPr lang="en-US"/>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a:p>
        </p:txBody>
      </p:sp>
      <p:sp>
        <p:nvSpPr>
          <p:cNvPr id="4" name="Date Placeholder 3"/>
          <p:cNvSpPr>
            <a:spLocks noGrp="1"/>
          </p:cNvSpPr>
          <p:nvPr>
            <p:ph type="dt" sz="half" idx="10"/>
          </p:nvPr>
        </p:nvSpPr>
        <p:spPr>
          <a:xfrm>
            <a:off x="343925" y="6223828"/>
            <a:ext cx="1365605" cy="365125"/>
          </a:xfrm>
        </p:spPr>
        <p:txBody>
          <a:bodyPr/>
          <a:lstStyle>
            <a:lvl1pPr>
              <a:defRPr>
                <a:solidFill>
                  <a:schemeClr val="accent1"/>
                </a:solidFill>
              </a:defRPr>
            </a:lvl1pPr>
          </a:lstStyle>
          <a:p>
            <a:fld id="{E9D3931D-02EB-498C-8961-E479361D2ADA}" type="datetime1">
              <a:rPr lang="fr-FR" smtClean="0"/>
              <a:t>21/04/2023</a:t>
            </a:fld>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r>
              <a:rPr lang="fr-FR"/>
              <a:t>Revue de Management – ISO 50 001</a:t>
            </a:r>
            <a:endParaRPr lang="en-US"/>
          </a:p>
        </p:txBody>
      </p:sp>
      <p:sp>
        <p:nvSpPr>
          <p:cNvPr id="6" name="Slide Number Placeholder 5"/>
          <p:cNvSpPr>
            <a:spLocks noGrp="1"/>
          </p:cNvSpPr>
          <p:nvPr>
            <p:ph type="sldNum" sz="quarter" idx="12"/>
          </p:nvPr>
        </p:nvSpPr>
        <p:spPr>
          <a:xfrm>
            <a:off x="10477390" y="6211613"/>
            <a:ext cx="1437088" cy="365125"/>
          </a:xfrm>
        </p:spPr>
        <p:txBody>
          <a:bodyPr/>
          <a:lstStyle>
            <a:lvl1pPr>
              <a:defRPr>
                <a:solidFill>
                  <a:schemeClr val="accent1"/>
                </a:solidFill>
              </a:defRPr>
            </a:lvl1pPr>
          </a:lstStyle>
          <a:p>
            <a:fld id="{4FAB73BC-B049-4115-A692-8D63A059BFB8}" type="slidenum">
              <a:rPr lang="en-US" dirty="0"/>
              <a:pPr/>
              <a:t>‹N°›</a:t>
            </a:fld>
            <a:endParaRPr lang="en-US"/>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D8706F2-4C0A-4D96-ACC1-9D8F59AAB569}"/>
              </a:ext>
            </a:extLst>
          </p:cNvPr>
          <p:cNvSpPr/>
          <p:nvPr userDrawn="1"/>
        </p:nvSpPr>
        <p:spPr>
          <a:xfrm>
            <a:off x="2394065" y="6624292"/>
            <a:ext cx="789710" cy="169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24D7B93-7EBC-457C-9C23-0CC7C51DFB5E}"/>
              </a:ext>
            </a:extLst>
          </p:cNvPr>
          <p:cNvSpPr/>
          <p:nvPr userDrawn="1"/>
        </p:nvSpPr>
        <p:spPr>
          <a:xfrm>
            <a:off x="9138457" y="6624292"/>
            <a:ext cx="1069804" cy="169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4F5ECF2-FBA2-4139-B39D-482C662C9E54}"/>
              </a:ext>
            </a:extLst>
          </p:cNvPr>
          <p:cNvSpPr/>
          <p:nvPr userDrawn="1"/>
        </p:nvSpPr>
        <p:spPr>
          <a:xfrm>
            <a:off x="0" y="0"/>
            <a:ext cx="1709530" cy="2438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25619CDD-B744-4C7D-A505-8089A4720270}"/>
              </a:ext>
            </a:extLst>
          </p:cNvPr>
          <p:cNvSpPr/>
          <p:nvPr userDrawn="1"/>
        </p:nvSpPr>
        <p:spPr>
          <a:xfrm>
            <a:off x="0" y="0"/>
            <a:ext cx="231140" cy="10263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14A9DAD0-4F54-4B14-88AC-F6104B7E2567}" type="datetime1">
              <a:rPr lang="fr-FR" smtClean="0"/>
              <a:t>21/04/2023</a:t>
            </a:fld>
            <a:endParaRPr lang="en-US"/>
          </a:p>
        </p:txBody>
      </p:sp>
      <p:sp>
        <p:nvSpPr>
          <p:cNvPr id="5" name="Footer Placeholder 4"/>
          <p:cNvSpPr>
            <a:spLocks noGrp="1"/>
          </p:cNvSpPr>
          <p:nvPr>
            <p:ph type="ftr" sz="quarter" idx="11"/>
          </p:nvPr>
        </p:nvSpPr>
        <p:spPr/>
        <p:txBody>
          <a:bodyPr/>
          <a:lstStyle/>
          <a:p>
            <a:r>
              <a:rPr lang="fr-FR"/>
              <a:t>Revue de Management – ISO 50 001</a:t>
            </a:r>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DDF848DF-F90A-49AF-B896-D078A1DF1E3D}" type="datetime1">
              <a:rPr lang="fr-FR" smtClean="0"/>
              <a:t>21/04/2023</a:t>
            </a:fld>
            <a:endParaRPr lang="en-US"/>
          </a:p>
        </p:txBody>
      </p:sp>
      <p:sp>
        <p:nvSpPr>
          <p:cNvPr id="5" name="Footer Placeholder 4"/>
          <p:cNvSpPr>
            <a:spLocks noGrp="1"/>
          </p:cNvSpPr>
          <p:nvPr>
            <p:ph type="ftr" sz="quarter" idx="11"/>
          </p:nvPr>
        </p:nvSpPr>
        <p:spPr/>
        <p:txBody>
          <a:bodyPr/>
          <a:lstStyle/>
          <a:p>
            <a:r>
              <a:rPr lang="fr-FR"/>
              <a:t>Revue de Management – ISO 50 001</a:t>
            </a:r>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6F80AEE2-1620-47A4-B5B8-5A764D99858C}" type="datetime1">
              <a:rPr lang="fr-FR" smtClean="0"/>
              <a:t>21/04/2023</a:t>
            </a:fld>
            <a:endParaRPr lang="en-US"/>
          </a:p>
        </p:txBody>
      </p:sp>
      <p:sp>
        <p:nvSpPr>
          <p:cNvPr id="5" name="Footer Placeholder 4"/>
          <p:cNvSpPr>
            <a:spLocks noGrp="1"/>
          </p:cNvSpPr>
          <p:nvPr>
            <p:ph type="ftr" sz="quarter" idx="11"/>
          </p:nvPr>
        </p:nvSpPr>
        <p:spPr/>
        <p:txBody>
          <a:bodyPr/>
          <a:lstStyle/>
          <a:p>
            <a:r>
              <a:rPr lang="fr-FR"/>
              <a:t>Revue de Management – ISO 50 001</a:t>
            </a:r>
            <a:endParaRPr lang="en-US"/>
          </a:p>
        </p:txBody>
      </p:sp>
      <p:sp>
        <p:nvSpPr>
          <p:cNvPr id="6" name="Slide Number Placeholder 5"/>
          <p:cNvSpPr>
            <a:spLocks noGrp="1"/>
          </p:cNvSpPr>
          <p:nvPr>
            <p:ph type="sldNum" sz="quarter" idx="12"/>
          </p:nvPr>
        </p:nvSpPr>
        <p:spPr>
          <a:xfrm>
            <a:off x="10161557" y="6223828"/>
            <a:ext cx="1706217" cy="365125"/>
          </a:xfrm>
        </p:spPr>
        <p:txBody>
          <a:bodyPr/>
          <a:lstStyle/>
          <a:p>
            <a:fld id="{4FAB73BC-B049-4115-A692-8D63A059BFB8}" type="slidenum">
              <a:rPr lang="en-US" dirty="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fr-FR"/>
              <a:t>Modifiez le style du titre</a:t>
            </a:r>
            <a:endParaRPr lang="en-US"/>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271B31B9-AFE6-4B15-B5D7-43E9288711FC}" type="datetime1">
              <a:rPr lang="fr-FR" smtClean="0"/>
              <a:t>21/04/2023</a:t>
            </a:fld>
            <a:endParaRPr lang="en-US"/>
          </a:p>
        </p:txBody>
      </p:sp>
      <p:sp>
        <p:nvSpPr>
          <p:cNvPr id="5" name="Footer Placeholder 4"/>
          <p:cNvSpPr>
            <a:spLocks noGrp="1"/>
          </p:cNvSpPr>
          <p:nvPr>
            <p:ph type="ftr" sz="quarter" idx="11"/>
          </p:nvPr>
        </p:nvSpPr>
        <p:spPr/>
        <p:txBody>
          <a:bodyPr/>
          <a:lstStyle/>
          <a:p>
            <a:r>
              <a:rPr lang="fr-FR"/>
              <a:t>Revue de Management – ISO 50 001</a:t>
            </a:r>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B2C83ACA-5E8C-4470-9447-71BE2EF93D93}" type="datetime1">
              <a:rPr lang="fr-FR" smtClean="0"/>
              <a:t>21/04/2023</a:t>
            </a:fld>
            <a:endParaRPr lang="en-US"/>
          </a:p>
        </p:txBody>
      </p:sp>
      <p:sp>
        <p:nvSpPr>
          <p:cNvPr id="6" name="Footer Placeholder 5"/>
          <p:cNvSpPr>
            <a:spLocks noGrp="1"/>
          </p:cNvSpPr>
          <p:nvPr>
            <p:ph type="ftr" sz="quarter" idx="11"/>
          </p:nvPr>
        </p:nvSpPr>
        <p:spPr/>
        <p:txBody>
          <a:bodyPr/>
          <a:lstStyle/>
          <a:p>
            <a:r>
              <a:rPr lang="fr-FR"/>
              <a:t>Revue de Management – ISO 50 001</a:t>
            </a:r>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9F7D17D6-1710-4107-8E2A-1967EA09FDCE}" type="datetime1">
              <a:rPr lang="fr-FR" smtClean="0"/>
              <a:t>21/04/2023</a:t>
            </a:fld>
            <a:endParaRPr lang="en-US"/>
          </a:p>
        </p:txBody>
      </p:sp>
      <p:sp>
        <p:nvSpPr>
          <p:cNvPr id="8" name="Footer Placeholder 7"/>
          <p:cNvSpPr>
            <a:spLocks noGrp="1"/>
          </p:cNvSpPr>
          <p:nvPr>
            <p:ph type="ftr" sz="quarter" idx="11"/>
          </p:nvPr>
        </p:nvSpPr>
        <p:spPr/>
        <p:txBody>
          <a:bodyPr/>
          <a:lstStyle/>
          <a:p>
            <a:r>
              <a:rPr lang="fr-FR"/>
              <a:t>Revue de Management – ISO 50 001</a:t>
            </a:r>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BE4AE17D-69A7-4913-8D67-4D3AD3814715}" type="datetime1">
              <a:rPr lang="fr-FR" smtClean="0"/>
              <a:t>21/04/2023</a:t>
            </a:fld>
            <a:endParaRPr lang="en-US"/>
          </a:p>
        </p:txBody>
      </p:sp>
      <p:sp>
        <p:nvSpPr>
          <p:cNvPr id="4" name="Footer Placeholder 3"/>
          <p:cNvSpPr>
            <a:spLocks noGrp="1"/>
          </p:cNvSpPr>
          <p:nvPr>
            <p:ph type="ftr" sz="quarter" idx="11"/>
          </p:nvPr>
        </p:nvSpPr>
        <p:spPr/>
        <p:txBody>
          <a:bodyPr/>
          <a:lstStyle/>
          <a:p>
            <a:r>
              <a:rPr lang="fr-FR"/>
              <a:t>Revue de Management – ISO 50 001</a:t>
            </a:r>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84F9C-23E7-4CF0-A6DE-365DE3595E5D}" type="datetime1">
              <a:rPr lang="fr-FR" smtClean="0"/>
              <a:t>21/04/2023</a:t>
            </a:fld>
            <a:endParaRPr lang="en-US"/>
          </a:p>
        </p:txBody>
      </p:sp>
      <p:sp>
        <p:nvSpPr>
          <p:cNvPr id="3" name="Footer Placeholder 2"/>
          <p:cNvSpPr>
            <a:spLocks noGrp="1"/>
          </p:cNvSpPr>
          <p:nvPr>
            <p:ph type="ftr" sz="quarter" idx="11"/>
          </p:nvPr>
        </p:nvSpPr>
        <p:spPr/>
        <p:txBody>
          <a:bodyPr/>
          <a:lstStyle/>
          <a:p>
            <a:r>
              <a:rPr lang="fr-FR"/>
              <a:t>Revue de Management – ISO 50 001</a:t>
            </a:r>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fr-FR"/>
              <a:t>Modifiez le style du titre</a:t>
            </a:r>
            <a:endParaRPr lang="en-US"/>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8D6C11E6-872C-49FF-8253-022FBEC6D8E4}" type="datetime1">
              <a:rPr lang="fr-FR" smtClean="0"/>
              <a:t>21/04/2023</a:t>
            </a:fld>
            <a:endParaRPr lang="en-US"/>
          </a:p>
        </p:txBody>
      </p:sp>
      <p:sp>
        <p:nvSpPr>
          <p:cNvPr id="6" name="Footer Placeholder 5"/>
          <p:cNvSpPr>
            <a:spLocks noGrp="1"/>
          </p:cNvSpPr>
          <p:nvPr>
            <p:ph type="ftr" sz="quarter" idx="11"/>
          </p:nvPr>
        </p:nvSpPr>
        <p:spPr/>
        <p:txBody>
          <a:bodyPr/>
          <a:lstStyle/>
          <a:p>
            <a:r>
              <a:rPr lang="fr-FR"/>
              <a:t>Revue de Management – ISO 50 001</a:t>
            </a:r>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fr-FR"/>
              <a:t>Modifiez le style du titre</a:t>
            </a:r>
            <a:endParaRPr lang="en-US"/>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0836404E-16D4-4555-AA69-A127C4CD7AE7}" type="datetime1">
              <a:rPr lang="fr-FR" smtClean="0"/>
              <a:t>21/04/2023</a:t>
            </a:fld>
            <a:endParaRPr lang="en-US"/>
          </a:p>
        </p:txBody>
      </p:sp>
      <p:sp>
        <p:nvSpPr>
          <p:cNvPr id="6" name="Footer Placeholder 5"/>
          <p:cNvSpPr>
            <a:spLocks noGrp="1"/>
          </p:cNvSpPr>
          <p:nvPr>
            <p:ph type="ftr" sz="quarter" idx="11"/>
          </p:nvPr>
        </p:nvSpPr>
        <p:spPr/>
        <p:txBody>
          <a:bodyPr/>
          <a:lstStyle/>
          <a:p>
            <a:r>
              <a:rPr lang="fr-FR"/>
              <a:t>Revue de Management – ISO 50 001</a:t>
            </a:r>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361386" y="6191160"/>
            <a:ext cx="1253230" cy="365125"/>
          </a:xfrm>
          <a:prstGeom prst="rect">
            <a:avLst/>
          </a:prstGeom>
        </p:spPr>
        <p:txBody>
          <a:bodyPr vert="horz" lIns="91440" tIns="45720" rIns="91440" bIns="45720" rtlCol="0" anchor="ctr"/>
          <a:lstStyle>
            <a:lvl1pPr algn="l">
              <a:defRPr sz="1200">
                <a:solidFill>
                  <a:schemeClr val="accent1"/>
                </a:solidFill>
              </a:defRPr>
            </a:lvl1pPr>
          </a:lstStyle>
          <a:p>
            <a:fld id="{8ED6D9DB-DD7B-473D-8EE1-58E7C676D3DD}" type="datetime1">
              <a:rPr lang="fr-FR" smtClean="0"/>
              <a:t>21/04/2023</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fr-FR"/>
              <a:t>Revue de Management – ISO 50 001</a:t>
            </a:r>
            <a:endParaRPr lang="en-US"/>
          </a:p>
        </p:txBody>
      </p:sp>
      <p:sp>
        <p:nvSpPr>
          <p:cNvPr id="6" name="Slide Number Placeholder 5"/>
          <p:cNvSpPr>
            <a:spLocks noGrp="1"/>
          </p:cNvSpPr>
          <p:nvPr>
            <p:ph type="sldNum" sz="quarter" idx="4"/>
          </p:nvPr>
        </p:nvSpPr>
        <p:spPr>
          <a:xfrm>
            <a:off x="10658780" y="6223828"/>
            <a:ext cx="1143090"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‹N°›</a:t>
            </a:fld>
            <a:endParaRPr lang="en-US"/>
          </a:p>
        </p:txBody>
      </p:sp>
      <p:pic>
        <p:nvPicPr>
          <p:cNvPr id="8" name="Image 7">
            <a:extLst>
              <a:ext uri="{FF2B5EF4-FFF2-40B4-BE49-F238E27FC236}">
                <a16:creationId xmlns:a16="http://schemas.microsoft.com/office/drawing/2014/main" id="{622370AD-AC44-4042-BCC2-491C66FF38E8}"/>
              </a:ext>
            </a:extLst>
          </p:cNvPr>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755780" cy="895739"/>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 Target="slide9.xml"/><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jpe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57459" y="882376"/>
            <a:ext cx="9511645" cy="2926080"/>
          </a:xfrm>
          <a:noFill/>
          <a:ln>
            <a:noFill/>
          </a:ln>
        </p:spPr>
        <p:txBody>
          <a:bodyPr>
            <a:noAutofit/>
          </a:bodyPr>
          <a:lstStyle/>
          <a:p>
            <a:r>
              <a:rPr lang="fr-FR" sz="5400">
                <a:solidFill>
                  <a:schemeClr val="accent1"/>
                </a:solidFill>
                <a:effectLst>
                  <a:outerShdw blurRad="50800" dist="38100" dir="2700000" algn="tl" rotWithShape="0">
                    <a:prstClr val="black">
                      <a:alpha val="40000"/>
                    </a:prstClr>
                  </a:outerShdw>
                </a:effectLst>
              </a:rPr>
              <a:t>City Of Lorient</a:t>
            </a:r>
          </a:p>
        </p:txBody>
      </p:sp>
      <p:pic>
        <p:nvPicPr>
          <p:cNvPr id="7" name="Image 6">
            <a:extLst>
              <a:ext uri="{FF2B5EF4-FFF2-40B4-BE49-F238E27FC236}">
                <a16:creationId xmlns:a16="http://schemas.microsoft.com/office/drawing/2014/main" id="{601BA53C-60E8-4746-8E2F-59E507D4132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3499" y="607817"/>
            <a:ext cx="1505002" cy="1964035"/>
          </a:xfrm>
          <a:prstGeom prst="rect">
            <a:avLst/>
          </a:prstGeom>
          <a:noFill/>
          <a:ln>
            <a:noFill/>
          </a:ln>
        </p:spPr>
      </p:pic>
      <p:sp>
        <p:nvSpPr>
          <p:cNvPr id="13" name="ZoneTexte 12">
            <a:extLst>
              <a:ext uri="{FF2B5EF4-FFF2-40B4-BE49-F238E27FC236}">
                <a16:creationId xmlns:a16="http://schemas.microsoft.com/office/drawing/2014/main" id="{58427FF0-EE71-4577-ADD7-98FD0F17D99C}"/>
              </a:ext>
            </a:extLst>
          </p:cNvPr>
          <p:cNvSpPr txBox="1"/>
          <p:nvPr/>
        </p:nvSpPr>
        <p:spPr>
          <a:xfrm>
            <a:off x="233265" y="4582889"/>
            <a:ext cx="11728579" cy="1015663"/>
          </a:xfrm>
          <a:prstGeom prst="rect">
            <a:avLst/>
          </a:prstGeom>
          <a:noFill/>
        </p:spPr>
        <p:txBody>
          <a:bodyPr wrap="square" lIns="91440" tIns="45720" rIns="91440" bIns="45720" rtlCol="0" anchor="t">
            <a:spAutoFit/>
          </a:bodyPr>
          <a:lstStyle/>
          <a:p>
            <a:pPr algn="ctr"/>
            <a:r>
              <a:rPr lang="fr-FR" sz="2000">
                <a:solidFill>
                  <a:schemeClr val="accent1"/>
                </a:solidFill>
              </a:rPr>
              <a:t>City of Lorient</a:t>
            </a:r>
            <a:endParaRPr lang="fr-FR">
              <a:solidFill>
                <a:schemeClr val="accent1"/>
              </a:solidFill>
            </a:endParaRPr>
          </a:p>
          <a:p>
            <a:pPr algn="ctr"/>
            <a:r>
              <a:rPr lang="fr-FR" sz="2000">
                <a:solidFill>
                  <a:schemeClr val="accent1"/>
                </a:solidFill>
              </a:rPr>
              <a:t>ISO 50 001</a:t>
            </a:r>
            <a:endParaRPr lang="fr-FR">
              <a:solidFill>
                <a:schemeClr val="accent1"/>
              </a:solidFill>
            </a:endParaRPr>
          </a:p>
          <a:p>
            <a:pPr algn="ctr"/>
            <a:r>
              <a:rPr lang="fr-FR" sz="2000">
                <a:solidFill>
                  <a:schemeClr val="accent1"/>
                </a:solidFill>
              </a:rPr>
              <a:t>Vienne - 26/05/2023</a:t>
            </a:r>
          </a:p>
        </p:txBody>
      </p:sp>
    </p:spTree>
    <p:extLst>
      <p:ext uri="{BB962C8B-B14F-4D97-AF65-F5344CB8AC3E}">
        <p14:creationId xmlns:p14="http://schemas.microsoft.com/office/powerpoint/2010/main" val="1575084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3000" y="301715"/>
            <a:ext cx="9875520" cy="1356360"/>
          </a:xfrm>
        </p:spPr>
        <p:txBody>
          <a:bodyPr/>
          <a:lstStyle/>
          <a:p>
            <a:r>
              <a:rPr lang="fr-FR"/>
              <a:t>Action Plan</a:t>
            </a:r>
          </a:p>
        </p:txBody>
      </p:sp>
      <p:sp>
        <p:nvSpPr>
          <p:cNvPr id="4" name="Espace réservé de la date 3"/>
          <p:cNvSpPr>
            <a:spLocks noGrp="1"/>
          </p:cNvSpPr>
          <p:nvPr>
            <p:ph type="dt" sz="half" idx="10"/>
          </p:nvPr>
        </p:nvSpPr>
        <p:spPr/>
        <p:txBody>
          <a:bodyPr/>
          <a:lstStyle/>
          <a:p>
            <a:fld id="{010ED657-087C-4805-BC0B-F127A35A5446}" type="datetime1">
              <a:rPr lang="fr-FR" smtClean="0"/>
              <a:t>21/04/2023</a:t>
            </a:fld>
            <a:endParaRPr lang="en-US"/>
          </a:p>
        </p:txBody>
      </p:sp>
      <p:sp>
        <p:nvSpPr>
          <p:cNvPr id="5" name="Espace réservé du pied de page 4">
            <a:extLst>
              <a:ext uri="{FF2B5EF4-FFF2-40B4-BE49-F238E27FC236}">
                <a16:creationId xmlns:a16="http://schemas.microsoft.com/office/drawing/2014/main" id="{DB5BDF40-AD28-4417-A756-7F6F89646B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14D2FC-14ED-492C-9EC7-EAE9DC0AF421}"/>
              </a:ext>
            </a:extLst>
          </p:cNvPr>
          <p:cNvSpPr>
            <a:spLocks noGrp="1"/>
          </p:cNvSpPr>
          <p:nvPr>
            <p:ph type="sldNum" sz="quarter" idx="12"/>
          </p:nvPr>
        </p:nvSpPr>
        <p:spPr/>
        <p:txBody>
          <a:bodyPr/>
          <a:lstStyle/>
          <a:p>
            <a:fld id="{4FAB73BC-B049-4115-A692-8D63A059BFB8}" type="slidenum">
              <a:rPr lang="en-US" smtClean="0"/>
              <a:t>10</a:t>
            </a:fld>
            <a:endParaRPr lang="en-US"/>
          </a:p>
        </p:txBody>
      </p:sp>
      <p:graphicFrame>
        <p:nvGraphicFramePr>
          <p:cNvPr id="11" name="Tableau 10">
            <a:extLst>
              <a:ext uri="{FF2B5EF4-FFF2-40B4-BE49-F238E27FC236}">
                <a16:creationId xmlns:a16="http://schemas.microsoft.com/office/drawing/2014/main" id="{2E5DD7EC-AEE2-4624-9679-FC1AD6BDD652}"/>
              </a:ext>
            </a:extLst>
          </p:cNvPr>
          <p:cNvGraphicFramePr>
            <a:graphicFrameLocks noGrp="1"/>
          </p:cNvGraphicFramePr>
          <p:nvPr>
            <p:extLst>
              <p:ext uri="{D42A27DB-BD31-4B8C-83A1-F6EECF244321}">
                <p14:modId xmlns:p14="http://schemas.microsoft.com/office/powerpoint/2010/main" val="3816886337"/>
              </p:ext>
            </p:extLst>
          </p:nvPr>
        </p:nvGraphicFramePr>
        <p:xfrm>
          <a:off x="1173480" y="1331065"/>
          <a:ext cx="4622379" cy="1228724"/>
        </p:xfrm>
        <a:graphic>
          <a:graphicData uri="http://schemas.openxmlformats.org/drawingml/2006/table">
            <a:tbl>
              <a:tblPr/>
              <a:tblGrid>
                <a:gridCol w="1729664">
                  <a:extLst>
                    <a:ext uri="{9D8B030D-6E8A-4147-A177-3AD203B41FA5}">
                      <a16:colId xmlns:a16="http://schemas.microsoft.com/office/drawing/2014/main" val="2303089183"/>
                    </a:ext>
                  </a:extLst>
                </a:gridCol>
                <a:gridCol w="864832">
                  <a:extLst>
                    <a:ext uri="{9D8B030D-6E8A-4147-A177-3AD203B41FA5}">
                      <a16:colId xmlns:a16="http://schemas.microsoft.com/office/drawing/2014/main" val="1601872280"/>
                    </a:ext>
                  </a:extLst>
                </a:gridCol>
                <a:gridCol w="1153110">
                  <a:extLst>
                    <a:ext uri="{9D8B030D-6E8A-4147-A177-3AD203B41FA5}">
                      <a16:colId xmlns:a16="http://schemas.microsoft.com/office/drawing/2014/main" val="1076786385"/>
                    </a:ext>
                  </a:extLst>
                </a:gridCol>
                <a:gridCol w="874773">
                  <a:extLst>
                    <a:ext uri="{9D8B030D-6E8A-4147-A177-3AD203B41FA5}">
                      <a16:colId xmlns:a16="http://schemas.microsoft.com/office/drawing/2014/main" val="1254917218"/>
                    </a:ext>
                  </a:extLst>
                </a:gridCol>
              </a:tblGrid>
              <a:tr h="319076">
                <a:tc>
                  <a:txBody>
                    <a:bodyPr/>
                    <a:lstStyle/>
                    <a:p>
                      <a:pPr algn="ctr" fontAlgn="ctr"/>
                      <a:r>
                        <a:rPr lang="fr-FR" sz="1200" b="1" i="0" u="none" strike="noStrike" err="1">
                          <a:solidFill>
                            <a:srgbClr val="000000"/>
                          </a:solidFill>
                          <a:effectLst/>
                          <a:latin typeface="Calibri" panose="020F0502020204030204" pitchFamily="34" charset="0"/>
                        </a:rPr>
                        <a:t>Annual</a:t>
                      </a:r>
                      <a:r>
                        <a:rPr lang="fr-FR" sz="1200" b="1" i="0" u="none" strike="noStrike">
                          <a:solidFill>
                            <a:srgbClr val="000000"/>
                          </a:solidFill>
                          <a:effectLst/>
                          <a:latin typeface="Calibri" panose="020F0502020204030204" pitchFamily="34" charset="0"/>
                        </a:rPr>
                        <a:t> </a:t>
                      </a:r>
                      <a:r>
                        <a:rPr lang="fr-FR" sz="1200" b="1" i="0" u="none" strike="noStrike" err="1">
                          <a:solidFill>
                            <a:srgbClr val="000000"/>
                          </a:solidFill>
                          <a:effectLst/>
                          <a:latin typeface="Calibri" panose="020F0502020204030204" pitchFamily="34" charset="0"/>
                        </a:rPr>
                        <a:t>advancement</a:t>
                      </a:r>
                      <a:endParaRPr lang="fr-FR" sz="1200" b="1"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2020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2021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2022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9902042"/>
                  </a:ext>
                </a:extLst>
              </a:tr>
              <a:tr h="293886">
                <a:tc>
                  <a:txBody>
                    <a:bodyPr/>
                    <a:lstStyle/>
                    <a:p>
                      <a:pPr algn="ctr" fontAlgn="ctr"/>
                      <a:r>
                        <a:rPr lang="fr-FR" sz="1200" b="0" i="0" u="none" strike="noStrike" err="1">
                          <a:solidFill>
                            <a:srgbClr val="000000"/>
                          </a:solidFill>
                          <a:effectLst/>
                          <a:latin typeface="Calibri" panose="020F0502020204030204" pitchFamily="34" charset="0"/>
                        </a:rPr>
                        <a:t>Planned</a:t>
                      </a:r>
                      <a:r>
                        <a:rPr lang="fr-FR" sz="1200" b="0" i="0" u="none" strike="noStrike">
                          <a:solidFill>
                            <a:srgbClr val="000000"/>
                          </a:solidFill>
                          <a:effectLst/>
                          <a:latin typeface="Calibri" panose="020F0502020204030204" pitchFamily="34" charset="0"/>
                        </a:rPr>
                        <a:t> actions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0092084"/>
                  </a:ext>
                </a:extLst>
              </a:tr>
              <a:tr h="307881">
                <a:tc>
                  <a:txBody>
                    <a:bodyPr/>
                    <a:lstStyle/>
                    <a:p>
                      <a:pPr marL="0" algn="ctr" defTabSz="914400" rtl="0" eaLnBrk="1" fontAlgn="ctr" latinLnBrk="0" hangingPunct="1"/>
                      <a:r>
                        <a:rPr lang="fr-FR" sz="1200" b="0" i="0" u="none" strike="noStrike" kern="1200">
                          <a:solidFill>
                            <a:srgbClr val="000000"/>
                          </a:solidFill>
                          <a:effectLst/>
                          <a:latin typeface="Calibri" panose="020F0502020204030204" pitchFamily="34" charset="0"/>
                          <a:ea typeface="+mn-ea"/>
                          <a:cs typeface="+mn-cs"/>
                        </a:rPr>
                        <a:t>Actions </a:t>
                      </a:r>
                      <a:r>
                        <a:rPr lang="fr-FR" sz="1200" b="0" i="0" u="none" strike="noStrike" kern="1200" err="1">
                          <a:solidFill>
                            <a:srgbClr val="000000"/>
                          </a:solidFill>
                          <a:effectLst/>
                          <a:latin typeface="Calibri" panose="020F0502020204030204" pitchFamily="34" charset="0"/>
                          <a:ea typeface="+mn-ea"/>
                          <a:cs typeface="+mn-cs"/>
                        </a:rPr>
                        <a:t>completed</a:t>
                      </a:r>
                      <a:endParaRPr lang="fr-FR" sz="1200" b="0" i="0" u="none" strike="noStrike" kern="1200">
                        <a:solidFill>
                          <a:srgbClr val="000000"/>
                        </a:solidFill>
                        <a:effectLst/>
                        <a:latin typeface="Calibri" panose="020F0502020204030204" pitchFamily="34" charset="0"/>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9392701"/>
                  </a:ext>
                </a:extLst>
              </a:tr>
              <a:tr h="307881">
                <a:tc>
                  <a:txBody>
                    <a:bodyPr/>
                    <a:lstStyle/>
                    <a:p>
                      <a:pPr algn="ctr" fontAlgn="ctr"/>
                      <a:r>
                        <a:rPr lang="fr-FR" sz="1200" b="0" i="0" u="none" strike="noStrike">
                          <a:solidFill>
                            <a:srgbClr val="000000"/>
                          </a:solidFill>
                          <a:effectLst/>
                          <a:latin typeface="Calibri" panose="020F0502020204030204" pitchFamily="34" charset="0"/>
                        </a:rPr>
                        <a:t>% </a:t>
                      </a:r>
                      <a:r>
                        <a:rPr lang="fr-FR" sz="1200" b="0" i="0" u="none" strike="noStrike" err="1">
                          <a:solidFill>
                            <a:srgbClr val="000000"/>
                          </a:solidFill>
                          <a:effectLst/>
                          <a:latin typeface="Calibri" panose="020F0502020204030204" pitchFamily="34" charset="0"/>
                        </a:rPr>
                        <a:t>realisation</a:t>
                      </a:r>
                      <a:endParaRPr lang="fr-FR"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3931289"/>
                  </a:ext>
                </a:extLst>
              </a:tr>
            </a:tbl>
          </a:graphicData>
        </a:graphic>
      </p:graphicFrame>
      <p:sp>
        <p:nvSpPr>
          <p:cNvPr id="12" name="Espace réservé du contenu 15">
            <a:extLst>
              <a:ext uri="{FF2B5EF4-FFF2-40B4-BE49-F238E27FC236}">
                <a16:creationId xmlns:a16="http://schemas.microsoft.com/office/drawing/2014/main" id="{9010A6CD-F9C9-4055-833E-584D8BE010A3}"/>
              </a:ext>
            </a:extLst>
          </p:cNvPr>
          <p:cNvSpPr>
            <a:spLocks noGrp="1"/>
          </p:cNvSpPr>
          <p:nvPr>
            <p:ph sz="half" idx="1"/>
          </p:nvPr>
        </p:nvSpPr>
        <p:spPr>
          <a:xfrm>
            <a:off x="1378235" y="2603828"/>
            <a:ext cx="10278810" cy="3769894"/>
          </a:xfrm>
        </p:spPr>
        <p:txBody>
          <a:bodyPr anchor="t">
            <a:normAutofit fontScale="92500" lnSpcReduction="10000"/>
          </a:bodyPr>
          <a:lstStyle/>
          <a:p>
            <a:pPr marL="45720" indent="0">
              <a:buNone/>
            </a:pPr>
            <a:r>
              <a:rPr lang="fr-FR" b="1" dirty="0"/>
              <a:t>2022 </a:t>
            </a:r>
            <a:r>
              <a:rPr lang="fr-FR" dirty="0"/>
              <a:t>: </a:t>
            </a:r>
          </a:p>
          <a:p>
            <a:pPr lvl="1"/>
            <a:r>
              <a:rPr lang="fr-FR" dirty="0"/>
              <a:t>22 actions </a:t>
            </a:r>
            <a:r>
              <a:rPr lang="fr-FR" dirty="0" err="1"/>
              <a:t>concerning</a:t>
            </a:r>
            <a:r>
              <a:rPr lang="fr-FR" dirty="0"/>
              <a:t> the EMS → </a:t>
            </a:r>
            <a:r>
              <a:rPr lang="fr-FR" dirty="0" err="1"/>
              <a:t>respond</a:t>
            </a:r>
            <a:r>
              <a:rPr lang="fr-FR" dirty="0"/>
              <a:t> to </a:t>
            </a:r>
            <a:r>
              <a:rPr lang="fr-FR" dirty="0" err="1"/>
              <a:t>NCs</a:t>
            </a:r>
            <a:endParaRPr lang="fr-FR" dirty="0"/>
          </a:p>
          <a:p>
            <a:pPr lvl="1"/>
            <a:r>
              <a:rPr lang="fr-FR" dirty="0"/>
              <a:t>13 actions </a:t>
            </a:r>
            <a:r>
              <a:rPr lang="fr-FR" dirty="0" err="1"/>
              <a:t>concerning</a:t>
            </a:r>
            <a:r>
              <a:rPr lang="fr-FR" dirty="0"/>
              <a:t> buildings → Direct actions: Cross-</a:t>
            </a:r>
            <a:r>
              <a:rPr lang="fr-FR" dirty="0" err="1"/>
              <a:t>functional</a:t>
            </a:r>
            <a:r>
              <a:rPr lang="fr-FR" dirty="0"/>
              <a:t> </a:t>
            </a:r>
            <a:r>
              <a:rPr lang="fr-FR" dirty="0" err="1"/>
              <a:t>work</a:t>
            </a:r>
            <a:r>
              <a:rPr lang="fr-FR" dirty="0"/>
              <a:t> </a:t>
            </a:r>
            <a:r>
              <a:rPr lang="fr-FR" dirty="0" err="1"/>
              <a:t>needs</a:t>
            </a:r>
            <a:r>
              <a:rPr lang="fr-FR" dirty="0"/>
              <a:t> to </a:t>
            </a:r>
            <a:r>
              <a:rPr lang="fr-FR" dirty="0" err="1"/>
              <a:t>be</a:t>
            </a:r>
            <a:r>
              <a:rPr lang="fr-FR" dirty="0"/>
              <a:t> </a:t>
            </a:r>
            <a:r>
              <a:rPr lang="fr-FR" dirty="0" err="1"/>
              <a:t>strengthened</a:t>
            </a:r>
            <a:r>
              <a:rPr lang="fr-FR" dirty="0"/>
              <a:t> </a:t>
            </a:r>
            <a:r>
              <a:rPr lang="fr-FR" dirty="0" err="1"/>
              <a:t>between</a:t>
            </a:r>
            <a:r>
              <a:rPr lang="fr-FR" dirty="0"/>
              <a:t> the </a:t>
            </a:r>
            <a:r>
              <a:rPr lang="fr-FR" dirty="0" err="1"/>
              <a:t>energy</a:t>
            </a:r>
            <a:r>
              <a:rPr lang="fr-FR" dirty="0"/>
              <a:t> and building </a:t>
            </a:r>
            <a:r>
              <a:rPr lang="fr-FR" dirty="0" err="1"/>
              <a:t>departments</a:t>
            </a:r>
            <a:endParaRPr lang="fr-FR" dirty="0"/>
          </a:p>
          <a:p>
            <a:pPr lvl="1"/>
            <a:r>
              <a:rPr lang="fr-FR" u="sng" dirty="0"/>
              <a:t>Actions </a:t>
            </a:r>
            <a:r>
              <a:rPr lang="fr-FR" u="sng" dirty="0" err="1"/>
              <a:t>taken</a:t>
            </a:r>
            <a:r>
              <a:rPr lang="fr-FR" u="sng" dirty="0"/>
              <a:t>:</a:t>
            </a:r>
          </a:p>
          <a:p>
            <a:pPr lvl="2"/>
            <a:r>
              <a:rPr lang="fr-FR" dirty="0" err="1"/>
              <a:t>Implementation</a:t>
            </a:r>
            <a:r>
              <a:rPr lang="fr-FR" dirty="0"/>
              <a:t> of a </a:t>
            </a:r>
            <a:r>
              <a:rPr lang="fr-FR" dirty="0" err="1"/>
              <a:t>metering</a:t>
            </a:r>
            <a:r>
              <a:rPr lang="fr-FR" dirty="0"/>
              <a:t> plan </a:t>
            </a:r>
            <a:r>
              <a:rPr lang="fr-FR" dirty="0" err="1"/>
              <a:t>with</a:t>
            </a:r>
            <a:r>
              <a:rPr lang="fr-FR" dirty="0"/>
              <a:t> information </a:t>
            </a:r>
            <a:r>
              <a:rPr lang="fr-FR" dirty="0" err="1"/>
              <a:t>recording</a:t>
            </a:r>
            <a:r>
              <a:rPr lang="fr-FR" dirty="0"/>
              <a:t> → Delay in </a:t>
            </a:r>
            <a:r>
              <a:rPr lang="fr-FR" dirty="0" err="1"/>
              <a:t>ordering</a:t>
            </a:r>
            <a:r>
              <a:rPr lang="fr-FR" dirty="0"/>
              <a:t> </a:t>
            </a:r>
            <a:r>
              <a:rPr lang="fr-FR" dirty="0" err="1"/>
              <a:t>meters</a:t>
            </a:r>
            <a:endParaRPr lang="fr-FR" dirty="0"/>
          </a:p>
          <a:p>
            <a:pPr lvl="2"/>
            <a:r>
              <a:rPr lang="fr-FR" dirty="0" err="1"/>
              <a:t>Deployment</a:t>
            </a:r>
            <a:r>
              <a:rPr lang="fr-FR" dirty="0"/>
              <a:t> of </a:t>
            </a:r>
            <a:r>
              <a:rPr lang="fr-FR" dirty="0" err="1"/>
              <a:t>temperature</a:t>
            </a:r>
            <a:r>
              <a:rPr lang="fr-FR" dirty="0"/>
              <a:t> </a:t>
            </a:r>
            <a:r>
              <a:rPr lang="fr-FR" dirty="0" err="1"/>
              <a:t>sensors</a:t>
            </a:r>
            <a:r>
              <a:rPr lang="fr-FR" dirty="0"/>
              <a:t> in </a:t>
            </a:r>
            <a:r>
              <a:rPr lang="fr-FR" dirty="0" err="1"/>
              <a:t>school</a:t>
            </a:r>
            <a:r>
              <a:rPr lang="fr-FR" dirty="0"/>
              <a:t> groups and gymnasiums</a:t>
            </a:r>
          </a:p>
          <a:p>
            <a:pPr lvl="2"/>
            <a:r>
              <a:rPr lang="fr-FR" dirty="0" err="1"/>
              <a:t>Launching</a:t>
            </a:r>
            <a:r>
              <a:rPr lang="fr-FR" dirty="0"/>
              <a:t> of an </a:t>
            </a:r>
            <a:r>
              <a:rPr lang="fr-FR" dirty="0" err="1"/>
              <a:t>energy</a:t>
            </a:r>
            <a:r>
              <a:rPr lang="fr-FR" dirty="0"/>
              <a:t> audit (media </a:t>
            </a:r>
            <a:r>
              <a:rPr lang="fr-FR" dirty="0" err="1"/>
              <a:t>library</a:t>
            </a:r>
            <a:r>
              <a:rPr lang="fr-FR" dirty="0"/>
              <a:t>)</a:t>
            </a:r>
          </a:p>
          <a:p>
            <a:pPr marL="45720" indent="0">
              <a:buNone/>
            </a:pPr>
            <a:r>
              <a:rPr lang="fr-FR" b="1" dirty="0"/>
              <a:t>2023</a:t>
            </a:r>
            <a:r>
              <a:rPr lang="fr-FR" dirty="0"/>
              <a:t> :</a:t>
            </a:r>
          </a:p>
          <a:p>
            <a:pPr lvl="1"/>
            <a:r>
              <a:rPr lang="fr-FR" dirty="0"/>
              <a:t>Continuation of </a:t>
            </a:r>
            <a:r>
              <a:rPr lang="fr-FR" dirty="0" err="1"/>
              <a:t>energy</a:t>
            </a:r>
            <a:r>
              <a:rPr lang="fr-FR" dirty="0"/>
              <a:t> audits </a:t>
            </a:r>
          </a:p>
          <a:p>
            <a:pPr lvl="1"/>
            <a:r>
              <a:rPr lang="fr-FR" dirty="0"/>
              <a:t>Connection of the CTM to the </a:t>
            </a:r>
            <a:r>
              <a:rPr lang="fr-FR" dirty="0" err="1"/>
              <a:t>Bodélio</a:t>
            </a:r>
            <a:r>
              <a:rPr lang="fr-FR" dirty="0"/>
              <a:t> DHS</a:t>
            </a:r>
          </a:p>
          <a:p>
            <a:pPr lvl="1"/>
            <a:r>
              <a:rPr lang="fr-FR" dirty="0" err="1"/>
              <a:t>Deployment</a:t>
            </a:r>
            <a:r>
              <a:rPr lang="fr-FR" dirty="0"/>
              <a:t> of the </a:t>
            </a:r>
            <a:r>
              <a:rPr lang="fr-FR" dirty="0" err="1"/>
              <a:t>metering</a:t>
            </a:r>
            <a:r>
              <a:rPr lang="fr-FR" dirty="0"/>
              <a:t> plan for the </a:t>
            </a:r>
            <a:r>
              <a:rPr lang="fr-FR" dirty="0" err="1"/>
              <a:t>Moustoir</a:t>
            </a:r>
            <a:r>
              <a:rPr lang="fr-FR" dirty="0"/>
              <a:t> </a:t>
            </a:r>
            <a:r>
              <a:rPr lang="fr-FR" dirty="0" err="1"/>
              <a:t>technical</a:t>
            </a:r>
            <a:r>
              <a:rPr lang="fr-FR" dirty="0"/>
              <a:t> centre</a:t>
            </a:r>
          </a:p>
          <a:p>
            <a:pPr lvl="2"/>
            <a:endParaRPr lang="fr-FR" dirty="0"/>
          </a:p>
        </p:txBody>
      </p:sp>
      <p:graphicFrame>
        <p:nvGraphicFramePr>
          <p:cNvPr id="9" name="Tableau 8">
            <a:extLst>
              <a:ext uri="{FF2B5EF4-FFF2-40B4-BE49-F238E27FC236}">
                <a16:creationId xmlns:a16="http://schemas.microsoft.com/office/drawing/2014/main" id="{3BAD2462-5EAA-445A-B4A7-85AD3F964C38}"/>
              </a:ext>
            </a:extLst>
          </p:cNvPr>
          <p:cNvGraphicFramePr>
            <a:graphicFrameLocks noGrp="1"/>
          </p:cNvGraphicFramePr>
          <p:nvPr>
            <p:extLst>
              <p:ext uri="{D42A27DB-BD31-4B8C-83A1-F6EECF244321}">
                <p14:modId xmlns:p14="http://schemas.microsoft.com/office/powerpoint/2010/main" val="1041842916"/>
              </p:ext>
            </p:extLst>
          </p:nvPr>
        </p:nvGraphicFramePr>
        <p:xfrm>
          <a:off x="6308034" y="1331064"/>
          <a:ext cx="3890065" cy="1270893"/>
        </p:xfrm>
        <a:graphic>
          <a:graphicData uri="http://schemas.openxmlformats.org/drawingml/2006/table">
            <a:tbl>
              <a:tblPr/>
              <a:tblGrid>
                <a:gridCol w="1795415">
                  <a:extLst>
                    <a:ext uri="{9D8B030D-6E8A-4147-A177-3AD203B41FA5}">
                      <a16:colId xmlns:a16="http://schemas.microsoft.com/office/drawing/2014/main" val="3415002768"/>
                    </a:ext>
                  </a:extLst>
                </a:gridCol>
                <a:gridCol w="897707">
                  <a:extLst>
                    <a:ext uri="{9D8B030D-6E8A-4147-A177-3AD203B41FA5}">
                      <a16:colId xmlns:a16="http://schemas.microsoft.com/office/drawing/2014/main" val="4093389725"/>
                    </a:ext>
                  </a:extLst>
                </a:gridCol>
                <a:gridCol w="1196943">
                  <a:extLst>
                    <a:ext uri="{9D8B030D-6E8A-4147-A177-3AD203B41FA5}">
                      <a16:colId xmlns:a16="http://schemas.microsoft.com/office/drawing/2014/main" val="3237713740"/>
                    </a:ext>
                  </a:extLst>
                </a:gridCol>
              </a:tblGrid>
              <a:tr h="216741">
                <a:tc gridSpan="2">
                  <a:txBody>
                    <a:bodyPr/>
                    <a:lstStyle/>
                    <a:p>
                      <a:pPr algn="ctr" fontAlgn="ctr"/>
                      <a:r>
                        <a:rPr lang="fr-FR" sz="1200" b="1" i="0" u="none" strike="noStrike">
                          <a:solidFill>
                            <a:srgbClr val="000000"/>
                          </a:solidFill>
                          <a:effectLst/>
                          <a:latin typeface="Calibri" panose="020F0502020204030204" pitchFamily="34" charset="0"/>
                        </a:rPr>
                        <a:t>Actions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ctr"/>
                      <a:r>
                        <a:rPr lang="fr-FR" sz="1200" b="1" i="0" u="none" strike="noStrike">
                          <a:solidFill>
                            <a:srgbClr val="000000"/>
                          </a:solidFill>
                          <a:effectLst/>
                          <a:latin typeface="Calibri" panose="020F0502020204030204" pitchFamily="34" charset="0"/>
                        </a:rPr>
                        <a:t>%  </a:t>
                      </a:r>
                      <a:r>
                        <a:rPr lang="fr-FR" sz="1200" b="1" i="0" u="none" strike="noStrike" err="1">
                          <a:solidFill>
                            <a:srgbClr val="000000"/>
                          </a:solidFill>
                          <a:effectLst/>
                          <a:latin typeface="Calibri" panose="020F0502020204030204" pitchFamily="34" charset="0"/>
                        </a:rPr>
                        <a:t>realisation</a:t>
                      </a:r>
                      <a:endParaRPr lang="fr-FR" sz="1200" b="1"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003003"/>
                  </a:ext>
                </a:extLst>
              </a:tr>
              <a:tr h="206890">
                <a:tc>
                  <a:txBody>
                    <a:bodyPr/>
                    <a:lstStyle/>
                    <a:p>
                      <a:pPr algn="ctr" fontAlgn="ctr"/>
                      <a:r>
                        <a:rPr lang="fr-FR" sz="1200" b="0" i="0" u="none" strike="noStrike">
                          <a:solidFill>
                            <a:srgbClr val="000000"/>
                          </a:solidFill>
                          <a:effectLst/>
                          <a:latin typeface="Calibri" panose="020F0502020204030204" pitchFamily="34" charset="0"/>
                        </a:rPr>
                        <a:t>Building</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13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31%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7562428"/>
                  </a:ext>
                </a:extLst>
              </a:tr>
              <a:tr h="206890">
                <a:tc>
                  <a:txBody>
                    <a:bodyPr/>
                    <a:lstStyle/>
                    <a:p>
                      <a:pPr algn="ctr" fontAlgn="ctr"/>
                      <a:r>
                        <a:rPr lang="fr-FR" sz="1200" b="0" i="0" u="none" strike="noStrike">
                          <a:solidFill>
                            <a:srgbClr val="000000"/>
                          </a:solidFill>
                          <a:effectLst/>
                          <a:latin typeface="Calibri" panose="020F0502020204030204" pitchFamily="34" charset="0"/>
                        </a:rPr>
                        <a:t>Street </a:t>
                      </a:r>
                      <a:r>
                        <a:rPr lang="fr-FR" sz="1200" b="0" i="0" u="none" strike="noStrike" err="1">
                          <a:solidFill>
                            <a:srgbClr val="000000"/>
                          </a:solidFill>
                          <a:effectLst/>
                          <a:latin typeface="Calibri" panose="020F0502020204030204" pitchFamily="34" charset="0"/>
                        </a:rPr>
                        <a:t>Lighting</a:t>
                      </a:r>
                      <a:r>
                        <a:rPr lang="fr-FR" sz="12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1794196"/>
                  </a:ext>
                </a:extLst>
              </a:tr>
              <a:tr h="206890">
                <a:tc>
                  <a:txBody>
                    <a:bodyPr/>
                    <a:lstStyle/>
                    <a:p>
                      <a:pPr algn="ctr" fontAlgn="ctr"/>
                      <a:r>
                        <a:rPr lang="fr-FR" sz="1200" b="0" i="0" u="none" strike="noStrike">
                          <a:solidFill>
                            <a:srgbClr val="000000"/>
                          </a:solidFill>
                          <a:effectLst/>
                          <a:latin typeface="Calibri" panose="020F0502020204030204" pitchFamily="34" charset="0"/>
                        </a:rPr>
                        <a:t>EMS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64%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9316520"/>
                  </a:ext>
                </a:extLst>
              </a:tr>
              <a:tr h="216741">
                <a:tc>
                  <a:txBody>
                    <a:bodyPr/>
                    <a:lstStyle/>
                    <a:p>
                      <a:pPr algn="ctr" fontAlgn="ctr"/>
                      <a:r>
                        <a:rPr lang="fr-FR" sz="1200" b="0" i="0" u="none" strike="noStrike" err="1">
                          <a:solidFill>
                            <a:srgbClr val="000000"/>
                          </a:solidFill>
                          <a:effectLst/>
                          <a:latin typeface="Calibri" panose="020F0502020204030204" pitchFamily="34" charset="0"/>
                        </a:rPr>
                        <a:t>Others</a:t>
                      </a:r>
                      <a:endParaRPr lang="fr-FR" sz="12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5757838"/>
                  </a:ext>
                </a:extLst>
              </a:tr>
              <a:tr h="216741">
                <a:tc>
                  <a:txBody>
                    <a:bodyPr/>
                    <a:lstStyle/>
                    <a:p>
                      <a:pPr algn="ctr" fontAlgn="ctr"/>
                      <a:r>
                        <a:rPr lang="fr-FR" sz="1200" b="0" i="0" u="none" strike="noStrike">
                          <a:solidFill>
                            <a:srgbClr val="000000"/>
                          </a:solidFill>
                          <a:effectLst/>
                          <a:latin typeface="Calibri" panose="020F0502020204030204" pitchFamily="34" charset="0"/>
                        </a:rPr>
                        <a:t>Total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panose="020F0502020204030204" pitchFamily="34" charset="0"/>
                        </a:rPr>
                        <a:t>38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12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39644762"/>
                  </a:ext>
                </a:extLst>
              </a:tr>
            </a:tbl>
          </a:graphicData>
        </a:graphic>
      </p:graphicFrame>
    </p:spTree>
    <p:extLst>
      <p:ext uri="{BB962C8B-B14F-4D97-AF65-F5344CB8AC3E}">
        <p14:creationId xmlns:p14="http://schemas.microsoft.com/office/powerpoint/2010/main" val="2568740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A6FA323B-9E83-482F-A816-2BEF5C568A3C}"/>
              </a:ext>
            </a:extLst>
          </p:cNvPr>
          <p:cNvSpPr>
            <a:spLocks noGrp="1"/>
          </p:cNvSpPr>
          <p:nvPr>
            <p:ph type="dt" sz="half" idx="10"/>
          </p:nvPr>
        </p:nvSpPr>
        <p:spPr/>
        <p:txBody>
          <a:bodyPr/>
          <a:lstStyle/>
          <a:p>
            <a:fld id="{B2C83ACA-5E8C-4470-9447-71BE2EF93D93}" type="datetime1">
              <a:rPr lang="fr-FR" smtClean="0"/>
              <a:t>21/04/2023</a:t>
            </a:fld>
            <a:endParaRPr lang="en-US"/>
          </a:p>
        </p:txBody>
      </p:sp>
      <p:sp>
        <p:nvSpPr>
          <p:cNvPr id="6" name="Espace réservé du pied de page 5">
            <a:extLst>
              <a:ext uri="{FF2B5EF4-FFF2-40B4-BE49-F238E27FC236}">
                <a16:creationId xmlns:a16="http://schemas.microsoft.com/office/drawing/2014/main" id="{E4EBEA99-3190-4838-90DA-C7DEF96190A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9E946C1-3AB0-4360-8272-A1766667573B}"/>
              </a:ext>
            </a:extLst>
          </p:cNvPr>
          <p:cNvSpPr>
            <a:spLocks noGrp="1"/>
          </p:cNvSpPr>
          <p:nvPr>
            <p:ph type="sldNum" sz="quarter" idx="12"/>
          </p:nvPr>
        </p:nvSpPr>
        <p:spPr/>
        <p:txBody>
          <a:bodyPr/>
          <a:lstStyle/>
          <a:p>
            <a:fld id="{4FAB73BC-B049-4115-A692-8D63A059BFB8}" type="slidenum">
              <a:rPr lang="en-US" smtClean="0"/>
              <a:t>11</a:t>
            </a:fld>
            <a:endParaRPr lang="en-US"/>
          </a:p>
        </p:txBody>
      </p:sp>
      <p:pic>
        <p:nvPicPr>
          <p:cNvPr id="8" name="Image 7">
            <a:extLst>
              <a:ext uri="{FF2B5EF4-FFF2-40B4-BE49-F238E27FC236}">
                <a16:creationId xmlns:a16="http://schemas.microsoft.com/office/drawing/2014/main" id="{64F3A24B-01FC-4E7B-9DCB-61E2103547E1}"/>
              </a:ext>
            </a:extLst>
          </p:cNvPr>
          <p:cNvPicPr>
            <a:picLocks noChangeAspect="1"/>
          </p:cNvPicPr>
          <p:nvPr/>
        </p:nvPicPr>
        <p:blipFill rotWithShape="1">
          <a:blip r:embed="rId3"/>
          <a:srcRect l="1" t="-1" r="1278" b="1238"/>
          <a:stretch/>
        </p:blipFill>
        <p:spPr>
          <a:xfrm>
            <a:off x="943584" y="2005799"/>
            <a:ext cx="10728901" cy="3663858"/>
          </a:xfrm>
          <a:prstGeom prst="rect">
            <a:avLst/>
          </a:prstGeom>
          <a:ln>
            <a:solidFill>
              <a:schemeClr val="tx1"/>
            </a:solidFill>
          </a:ln>
        </p:spPr>
      </p:pic>
      <p:sp>
        <p:nvSpPr>
          <p:cNvPr id="9" name="Titre 1">
            <a:extLst>
              <a:ext uri="{FF2B5EF4-FFF2-40B4-BE49-F238E27FC236}">
                <a16:creationId xmlns:a16="http://schemas.microsoft.com/office/drawing/2014/main" id="{D27B0C89-420C-7861-886A-33FEF1B3625C}"/>
              </a:ext>
            </a:extLst>
          </p:cNvPr>
          <p:cNvSpPr>
            <a:spLocks noGrp="1"/>
          </p:cNvSpPr>
          <p:nvPr>
            <p:ph type="title"/>
          </p:nvPr>
        </p:nvSpPr>
        <p:spPr>
          <a:xfrm>
            <a:off x="1143000" y="301715"/>
            <a:ext cx="9875520" cy="1356360"/>
          </a:xfrm>
        </p:spPr>
        <p:txBody>
          <a:bodyPr/>
          <a:lstStyle/>
          <a:p>
            <a:r>
              <a:rPr lang="fr-FR"/>
              <a:t>Bubble </a:t>
            </a:r>
            <a:r>
              <a:rPr lang="fr-FR" err="1"/>
              <a:t>temperature</a:t>
            </a:r>
            <a:r>
              <a:rPr lang="fr-FR"/>
              <a:t> graph</a:t>
            </a:r>
          </a:p>
        </p:txBody>
      </p:sp>
      <p:sp>
        <p:nvSpPr>
          <p:cNvPr id="11" name="ZoneTexte 10">
            <a:extLst>
              <a:ext uri="{FF2B5EF4-FFF2-40B4-BE49-F238E27FC236}">
                <a16:creationId xmlns:a16="http://schemas.microsoft.com/office/drawing/2014/main" id="{75A8F3C0-327B-2708-C42D-EC1B28524C54}"/>
              </a:ext>
            </a:extLst>
          </p:cNvPr>
          <p:cNvSpPr txBox="1"/>
          <p:nvPr/>
        </p:nvSpPr>
        <p:spPr>
          <a:xfrm>
            <a:off x="3737113" y="5762076"/>
            <a:ext cx="4717774" cy="369332"/>
          </a:xfrm>
          <a:prstGeom prst="rect">
            <a:avLst/>
          </a:prstGeom>
          <a:noFill/>
        </p:spPr>
        <p:txBody>
          <a:bodyPr wrap="square">
            <a:spAutoFit/>
          </a:bodyPr>
          <a:lstStyle/>
          <a:p>
            <a:pPr algn="ctr"/>
            <a:r>
              <a:rPr lang="fr-FR" err="1"/>
              <a:t>Average</a:t>
            </a:r>
            <a:r>
              <a:rPr lang="fr-FR"/>
              <a:t> </a:t>
            </a:r>
            <a:r>
              <a:rPr lang="fr-FR" err="1"/>
              <a:t>temperature</a:t>
            </a:r>
            <a:r>
              <a:rPr lang="fr-FR"/>
              <a:t> of </a:t>
            </a:r>
            <a:r>
              <a:rPr lang="fr-FR" err="1"/>
              <a:t>sensors</a:t>
            </a:r>
            <a:r>
              <a:rPr lang="fr-FR"/>
              <a:t> in a building</a:t>
            </a:r>
          </a:p>
        </p:txBody>
      </p:sp>
      <p:sp>
        <p:nvSpPr>
          <p:cNvPr id="12" name="ZoneTexte 11">
            <a:extLst>
              <a:ext uri="{FF2B5EF4-FFF2-40B4-BE49-F238E27FC236}">
                <a16:creationId xmlns:a16="http://schemas.microsoft.com/office/drawing/2014/main" id="{2D0C2BE4-B7D2-F84E-E6B7-CC23FAC4E100}"/>
              </a:ext>
            </a:extLst>
          </p:cNvPr>
          <p:cNvSpPr txBox="1"/>
          <p:nvPr/>
        </p:nvSpPr>
        <p:spPr>
          <a:xfrm>
            <a:off x="943585" y="5762076"/>
            <a:ext cx="920842" cy="369332"/>
          </a:xfrm>
          <a:prstGeom prst="rect">
            <a:avLst/>
          </a:prstGeom>
          <a:noFill/>
        </p:spPr>
        <p:txBody>
          <a:bodyPr wrap="square">
            <a:spAutoFit/>
          </a:bodyPr>
          <a:lstStyle/>
          <a:p>
            <a:pPr algn="ctr"/>
            <a:r>
              <a:rPr lang="fr-FR"/>
              <a:t>17,5 °C</a:t>
            </a:r>
          </a:p>
        </p:txBody>
      </p:sp>
      <p:sp>
        <p:nvSpPr>
          <p:cNvPr id="13" name="ZoneTexte 12">
            <a:extLst>
              <a:ext uri="{FF2B5EF4-FFF2-40B4-BE49-F238E27FC236}">
                <a16:creationId xmlns:a16="http://schemas.microsoft.com/office/drawing/2014/main" id="{A6191BF4-3229-3A39-BAD7-DEDAA07562A6}"/>
              </a:ext>
            </a:extLst>
          </p:cNvPr>
          <p:cNvSpPr txBox="1"/>
          <p:nvPr/>
        </p:nvSpPr>
        <p:spPr>
          <a:xfrm>
            <a:off x="10198359" y="5745742"/>
            <a:ext cx="920842" cy="369332"/>
          </a:xfrm>
          <a:prstGeom prst="rect">
            <a:avLst/>
          </a:prstGeom>
          <a:noFill/>
        </p:spPr>
        <p:txBody>
          <a:bodyPr wrap="square">
            <a:spAutoFit/>
          </a:bodyPr>
          <a:lstStyle/>
          <a:p>
            <a:pPr algn="ctr"/>
            <a:r>
              <a:rPr lang="fr-FR"/>
              <a:t>20,5 °C</a:t>
            </a:r>
          </a:p>
        </p:txBody>
      </p:sp>
      <p:cxnSp>
        <p:nvCxnSpPr>
          <p:cNvPr id="15" name="Connecteur droit avec flèche 14">
            <a:extLst>
              <a:ext uri="{FF2B5EF4-FFF2-40B4-BE49-F238E27FC236}">
                <a16:creationId xmlns:a16="http://schemas.microsoft.com/office/drawing/2014/main" id="{9253446C-1A91-F393-8A1C-A6A7A034CC0A}"/>
              </a:ext>
            </a:extLst>
          </p:cNvPr>
          <p:cNvCxnSpPr>
            <a:stCxn id="11" idx="1"/>
            <a:endCxn id="12" idx="3"/>
          </p:cNvCxnSpPr>
          <p:nvPr/>
        </p:nvCxnSpPr>
        <p:spPr>
          <a:xfrm flipH="1">
            <a:off x="1864427" y="5946742"/>
            <a:ext cx="1872686"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6" name="Connecteur droit avec flèche 15">
            <a:extLst>
              <a:ext uri="{FF2B5EF4-FFF2-40B4-BE49-F238E27FC236}">
                <a16:creationId xmlns:a16="http://schemas.microsoft.com/office/drawing/2014/main" id="{9D6024F2-461F-906F-6B0A-600623BDA26F}"/>
              </a:ext>
            </a:extLst>
          </p:cNvPr>
          <p:cNvCxnSpPr>
            <a:cxnSpLocks/>
            <a:stCxn id="11" idx="3"/>
            <a:endCxn id="13" idx="1"/>
          </p:cNvCxnSpPr>
          <p:nvPr/>
        </p:nvCxnSpPr>
        <p:spPr>
          <a:xfrm flipV="1">
            <a:off x="8454887" y="5930408"/>
            <a:ext cx="1743472" cy="1633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FDA62CC2-44AD-FFBB-2477-F43D39A557D7}"/>
              </a:ext>
            </a:extLst>
          </p:cNvPr>
          <p:cNvSpPr txBox="1"/>
          <p:nvPr/>
        </p:nvSpPr>
        <p:spPr>
          <a:xfrm rot="16200000">
            <a:off x="-619549" y="3799982"/>
            <a:ext cx="2387600" cy="369332"/>
          </a:xfrm>
          <a:prstGeom prst="rect">
            <a:avLst/>
          </a:prstGeom>
          <a:noFill/>
        </p:spPr>
        <p:txBody>
          <a:bodyPr wrap="square">
            <a:spAutoFit/>
          </a:bodyPr>
          <a:lstStyle/>
          <a:p>
            <a:r>
              <a:rPr lang="fr-FR"/>
              <a:t>Maximum </a:t>
            </a:r>
            <a:r>
              <a:rPr lang="fr-FR" err="1"/>
              <a:t>temperature</a:t>
            </a:r>
            <a:endParaRPr lang="fr-FR"/>
          </a:p>
        </p:txBody>
      </p:sp>
      <p:sp>
        <p:nvSpPr>
          <p:cNvPr id="22" name="ZoneTexte 21">
            <a:extLst>
              <a:ext uri="{FF2B5EF4-FFF2-40B4-BE49-F238E27FC236}">
                <a16:creationId xmlns:a16="http://schemas.microsoft.com/office/drawing/2014/main" id="{9A8E3E51-EAA5-12CF-1AA9-0D1DB434ED8F}"/>
              </a:ext>
            </a:extLst>
          </p:cNvPr>
          <p:cNvSpPr txBox="1"/>
          <p:nvPr/>
        </p:nvSpPr>
        <p:spPr>
          <a:xfrm>
            <a:off x="113830" y="2299640"/>
            <a:ext cx="920842" cy="369332"/>
          </a:xfrm>
          <a:prstGeom prst="rect">
            <a:avLst/>
          </a:prstGeom>
          <a:noFill/>
        </p:spPr>
        <p:txBody>
          <a:bodyPr wrap="square">
            <a:spAutoFit/>
          </a:bodyPr>
          <a:lstStyle/>
          <a:p>
            <a:pPr algn="ctr"/>
            <a:r>
              <a:rPr lang="fr-FR"/>
              <a:t>24 °C</a:t>
            </a:r>
          </a:p>
        </p:txBody>
      </p:sp>
      <p:sp>
        <p:nvSpPr>
          <p:cNvPr id="23" name="ZoneTexte 22">
            <a:extLst>
              <a:ext uri="{FF2B5EF4-FFF2-40B4-BE49-F238E27FC236}">
                <a16:creationId xmlns:a16="http://schemas.microsoft.com/office/drawing/2014/main" id="{20722656-F738-CC12-BBAC-58BB0B1C558C}"/>
              </a:ext>
            </a:extLst>
          </p:cNvPr>
          <p:cNvSpPr txBox="1"/>
          <p:nvPr/>
        </p:nvSpPr>
        <p:spPr>
          <a:xfrm>
            <a:off x="78830" y="5300325"/>
            <a:ext cx="920842" cy="369332"/>
          </a:xfrm>
          <a:prstGeom prst="rect">
            <a:avLst/>
          </a:prstGeom>
          <a:noFill/>
        </p:spPr>
        <p:txBody>
          <a:bodyPr wrap="square">
            <a:spAutoFit/>
          </a:bodyPr>
          <a:lstStyle/>
          <a:p>
            <a:pPr algn="ctr"/>
            <a:r>
              <a:rPr lang="fr-FR"/>
              <a:t>21 °C</a:t>
            </a:r>
          </a:p>
        </p:txBody>
      </p:sp>
      <p:sp>
        <p:nvSpPr>
          <p:cNvPr id="25" name="ZoneTexte 24">
            <a:extLst>
              <a:ext uri="{FF2B5EF4-FFF2-40B4-BE49-F238E27FC236}">
                <a16:creationId xmlns:a16="http://schemas.microsoft.com/office/drawing/2014/main" id="{D4B2DE51-D3A8-74E7-5E7D-0C8814CAC726}"/>
              </a:ext>
            </a:extLst>
          </p:cNvPr>
          <p:cNvSpPr txBox="1"/>
          <p:nvPr/>
        </p:nvSpPr>
        <p:spPr>
          <a:xfrm>
            <a:off x="901909" y="1359469"/>
            <a:ext cx="10770575" cy="646331"/>
          </a:xfrm>
          <a:prstGeom prst="rect">
            <a:avLst/>
          </a:prstGeom>
          <a:noFill/>
        </p:spPr>
        <p:txBody>
          <a:bodyPr wrap="square">
            <a:spAutoFit/>
          </a:bodyPr>
          <a:lstStyle/>
          <a:p>
            <a:r>
              <a:rPr lang="fr-FR">
                <a:solidFill>
                  <a:schemeClr val="accent1"/>
                </a:solidFill>
              </a:rPr>
              <a:t>A building </a:t>
            </a:r>
            <a:r>
              <a:rPr lang="fr-FR" err="1">
                <a:solidFill>
                  <a:schemeClr val="accent1"/>
                </a:solidFill>
              </a:rPr>
              <a:t>is</a:t>
            </a:r>
            <a:r>
              <a:rPr lang="fr-FR">
                <a:solidFill>
                  <a:schemeClr val="accent1"/>
                </a:solidFill>
              </a:rPr>
              <a:t> </a:t>
            </a:r>
            <a:r>
              <a:rPr lang="fr-FR" err="1">
                <a:solidFill>
                  <a:schemeClr val="accent1"/>
                </a:solidFill>
              </a:rPr>
              <a:t>represented</a:t>
            </a:r>
            <a:r>
              <a:rPr lang="fr-FR">
                <a:solidFill>
                  <a:schemeClr val="accent1"/>
                </a:solidFill>
              </a:rPr>
              <a:t> by a </a:t>
            </a:r>
            <a:r>
              <a:rPr lang="fr-FR" err="1">
                <a:solidFill>
                  <a:schemeClr val="accent1"/>
                </a:solidFill>
              </a:rPr>
              <a:t>bubble</a:t>
            </a:r>
            <a:r>
              <a:rPr lang="fr-FR">
                <a:solidFill>
                  <a:schemeClr val="accent1"/>
                </a:solidFill>
              </a:rPr>
              <a:t> </a:t>
            </a:r>
            <a:r>
              <a:rPr lang="fr-FR" err="1">
                <a:solidFill>
                  <a:schemeClr val="accent1"/>
                </a:solidFill>
              </a:rPr>
              <a:t>positioned</a:t>
            </a:r>
            <a:r>
              <a:rPr lang="fr-FR">
                <a:solidFill>
                  <a:schemeClr val="accent1"/>
                </a:solidFill>
              </a:rPr>
              <a:t> </a:t>
            </a:r>
            <a:r>
              <a:rPr lang="fr-FR" err="1">
                <a:solidFill>
                  <a:schemeClr val="accent1"/>
                </a:solidFill>
              </a:rPr>
              <a:t>according</a:t>
            </a:r>
            <a:r>
              <a:rPr lang="fr-FR">
                <a:solidFill>
                  <a:schemeClr val="accent1"/>
                </a:solidFill>
              </a:rPr>
              <a:t> to the </a:t>
            </a:r>
            <a:r>
              <a:rPr lang="fr-FR" err="1">
                <a:solidFill>
                  <a:schemeClr val="accent1"/>
                </a:solidFill>
              </a:rPr>
              <a:t>average</a:t>
            </a:r>
            <a:r>
              <a:rPr lang="fr-FR">
                <a:solidFill>
                  <a:schemeClr val="accent1"/>
                </a:solidFill>
              </a:rPr>
              <a:t> </a:t>
            </a:r>
            <a:r>
              <a:rPr lang="fr-FR" err="1">
                <a:solidFill>
                  <a:schemeClr val="accent1"/>
                </a:solidFill>
              </a:rPr>
              <a:t>temperature</a:t>
            </a:r>
            <a:r>
              <a:rPr lang="fr-FR">
                <a:solidFill>
                  <a:schemeClr val="accent1"/>
                </a:solidFill>
              </a:rPr>
              <a:t> and the maximum </a:t>
            </a:r>
            <a:r>
              <a:rPr lang="fr-FR" err="1">
                <a:solidFill>
                  <a:schemeClr val="accent1"/>
                </a:solidFill>
              </a:rPr>
              <a:t>temperature</a:t>
            </a:r>
            <a:r>
              <a:rPr lang="fr-FR">
                <a:solidFill>
                  <a:schemeClr val="accent1"/>
                </a:solidFill>
              </a:rPr>
              <a:t> </a:t>
            </a:r>
            <a:r>
              <a:rPr lang="fr-FR" err="1">
                <a:solidFill>
                  <a:schemeClr val="accent1"/>
                </a:solidFill>
              </a:rPr>
              <a:t>observed</a:t>
            </a:r>
            <a:r>
              <a:rPr lang="fr-FR">
                <a:solidFill>
                  <a:schemeClr val="accent1"/>
                </a:solidFill>
              </a:rPr>
              <a:t> over a </a:t>
            </a:r>
            <a:r>
              <a:rPr lang="fr-FR" err="1">
                <a:solidFill>
                  <a:schemeClr val="accent1"/>
                </a:solidFill>
              </a:rPr>
              <a:t>given</a:t>
            </a:r>
            <a:r>
              <a:rPr lang="fr-FR">
                <a:solidFill>
                  <a:schemeClr val="accent1"/>
                </a:solidFill>
              </a:rPr>
              <a:t> </a:t>
            </a:r>
            <a:r>
              <a:rPr lang="fr-FR" err="1">
                <a:solidFill>
                  <a:schemeClr val="accent1"/>
                </a:solidFill>
              </a:rPr>
              <a:t>period</a:t>
            </a:r>
            <a:r>
              <a:rPr lang="fr-FR">
                <a:solidFill>
                  <a:schemeClr val="accent1"/>
                </a:solidFill>
              </a:rPr>
              <a:t>.</a:t>
            </a:r>
          </a:p>
        </p:txBody>
      </p:sp>
    </p:spTree>
    <p:extLst>
      <p:ext uri="{BB962C8B-B14F-4D97-AF65-F5344CB8AC3E}">
        <p14:creationId xmlns:p14="http://schemas.microsoft.com/office/powerpoint/2010/main" val="243508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E688A8-0470-47B3-9C2D-74DA4897BAC8}"/>
              </a:ext>
            </a:extLst>
          </p:cNvPr>
          <p:cNvSpPr>
            <a:spLocks noGrp="1"/>
          </p:cNvSpPr>
          <p:nvPr>
            <p:ph type="title"/>
          </p:nvPr>
        </p:nvSpPr>
        <p:spPr/>
        <p:txBody>
          <a:bodyPr/>
          <a:lstStyle/>
          <a:p>
            <a:r>
              <a:rPr lang="fr-FR" err="1"/>
              <a:t>Heat</a:t>
            </a:r>
            <a:r>
              <a:rPr lang="fr-FR"/>
              <a:t> </a:t>
            </a:r>
            <a:r>
              <a:rPr lang="fr-FR" err="1"/>
              <a:t>map</a:t>
            </a:r>
            <a:endParaRPr lang="fr-FR"/>
          </a:p>
        </p:txBody>
      </p:sp>
      <p:sp>
        <p:nvSpPr>
          <p:cNvPr id="5" name="Espace réservé de la date 4">
            <a:extLst>
              <a:ext uri="{FF2B5EF4-FFF2-40B4-BE49-F238E27FC236}">
                <a16:creationId xmlns:a16="http://schemas.microsoft.com/office/drawing/2014/main" id="{435C0E54-BCE8-4A00-971D-58B5777D4DE9}"/>
              </a:ext>
            </a:extLst>
          </p:cNvPr>
          <p:cNvSpPr>
            <a:spLocks noGrp="1"/>
          </p:cNvSpPr>
          <p:nvPr>
            <p:ph type="dt" sz="half" idx="10"/>
          </p:nvPr>
        </p:nvSpPr>
        <p:spPr/>
        <p:txBody>
          <a:bodyPr/>
          <a:lstStyle/>
          <a:p>
            <a:fld id="{B2C83ACA-5E8C-4470-9447-71BE2EF93D93}" type="datetime1">
              <a:rPr lang="fr-FR" smtClean="0"/>
              <a:t>21/04/2023</a:t>
            </a:fld>
            <a:endParaRPr lang="en-US"/>
          </a:p>
        </p:txBody>
      </p:sp>
      <p:sp>
        <p:nvSpPr>
          <p:cNvPr id="6" name="Espace réservé du pied de page 5">
            <a:extLst>
              <a:ext uri="{FF2B5EF4-FFF2-40B4-BE49-F238E27FC236}">
                <a16:creationId xmlns:a16="http://schemas.microsoft.com/office/drawing/2014/main" id="{755BD4CB-316A-4FCC-A5CA-2267940557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4975DFF-F863-4BD3-8495-72D079264BB8}"/>
              </a:ext>
            </a:extLst>
          </p:cNvPr>
          <p:cNvSpPr>
            <a:spLocks noGrp="1"/>
          </p:cNvSpPr>
          <p:nvPr>
            <p:ph type="sldNum" sz="quarter" idx="12"/>
          </p:nvPr>
        </p:nvSpPr>
        <p:spPr/>
        <p:txBody>
          <a:bodyPr/>
          <a:lstStyle/>
          <a:p>
            <a:fld id="{4FAB73BC-B049-4115-A692-8D63A059BFB8}" type="slidenum">
              <a:rPr lang="en-US" smtClean="0"/>
              <a:t>12</a:t>
            </a:fld>
            <a:endParaRPr lang="en-US"/>
          </a:p>
        </p:txBody>
      </p:sp>
      <p:pic>
        <p:nvPicPr>
          <p:cNvPr id="8" name="Image 7">
            <a:extLst>
              <a:ext uri="{FF2B5EF4-FFF2-40B4-BE49-F238E27FC236}">
                <a16:creationId xmlns:a16="http://schemas.microsoft.com/office/drawing/2014/main" id="{9B524BF3-5108-4A0F-8640-368172BA17B7}"/>
              </a:ext>
            </a:extLst>
          </p:cNvPr>
          <p:cNvPicPr>
            <a:picLocks noChangeAspect="1"/>
          </p:cNvPicPr>
          <p:nvPr/>
        </p:nvPicPr>
        <p:blipFill>
          <a:blip r:embed="rId3"/>
          <a:stretch>
            <a:fillRect/>
          </a:stretch>
        </p:blipFill>
        <p:spPr>
          <a:xfrm>
            <a:off x="771130" y="2404347"/>
            <a:ext cx="10800000" cy="3573404"/>
          </a:xfrm>
          <a:prstGeom prst="rect">
            <a:avLst/>
          </a:prstGeom>
          <a:ln>
            <a:solidFill>
              <a:schemeClr val="tx1"/>
            </a:solidFill>
          </a:ln>
        </p:spPr>
      </p:pic>
      <p:sp>
        <p:nvSpPr>
          <p:cNvPr id="10" name="ZoneTexte 9">
            <a:extLst>
              <a:ext uri="{FF2B5EF4-FFF2-40B4-BE49-F238E27FC236}">
                <a16:creationId xmlns:a16="http://schemas.microsoft.com/office/drawing/2014/main" id="{450B8D6D-7D40-09A0-5273-3B6C28959D0F}"/>
              </a:ext>
            </a:extLst>
          </p:cNvPr>
          <p:cNvSpPr txBox="1"/>
          <p:nvPr/>
        </p:nvSpPr>
        <p:spPr>
          <a:xfrm>
            <a:off x="771130" y="1973604"/>
            <a:ext cx="7895792" cy="369332"/>
          </a:xfrm>
          <a:prstGeom prst="rect">
            <a:avLst/>
          </a:prstGeom>
          <a:noFill/>
        </p:spPr>
        <p:txBody>
          <a:bodyPr wrap="square">
            <a:spAutoFit/>
          </a:bodyPr>
          <a:lstStyle/>
          <a:p>
            <a:r>
              <a:rPr lang="fr-FR"/>
              <a:t>Plots the change in </a:t>
            </a:r>
            <a:r>
              <a:rPr lang="fr-FR" err="1"/>
              <a:t>temperature</a:t>
            </a:r>
            <a:r>
              <a:rPr lang="fr-FR"/>
              <a:t> for </a:t>
            </a:r>
            <a:r>
              <a:rPr lang="fr-FR" err="1"/>
              <a:t>each</a:t>
            </a:r>
            <a:r>
              <a:rPr lang="fr-FR"/>
              <a:t> </a:t>
            </a:r>
            <a:r>
              <a:rPr lang="fr-FR" err="1"/>
              <a:t>classroom</a:t>
            </a:r>
            <a:r>
              <a:rPr lang="fr-FR"/>
              <a:t> as a </a:t>
            </a:r>
            <a:r>
              <a:rPr lang="fr-FR" err="1"/>
              <a:t>function</a:t>
            </a:r>
            <a:r>
              <a:rPr lang="fr-FR"/>
              <a:t> of time. </a:t>
            </a:r>
          </a:p>
        </p:txBody>
      </p:sp>
      <p:sp>
        <p:nvSpPr>
          <p:cNvPr id="11" name="ZoneTexte 10">
            <a:extLst>
              <a:ext uri="{FF2B5EF4-FFF2-40B4-BE49-F238E27FC236}">
                <a16:creationId xmlns:a16="http://schemas.microsoft.com/office/drawing/2014/main" id="{ADCCD8EB-795F-C2FD-5BD8-B9A2307D7402}"/>
              </a:ext>
            </a:extLst>
          </p:cNvPr>
          <p:cNvSpPr txBox="1"/>
          <p:nvPr/>
        </p:nvSpPr>
        <p:spPr>
          <a:xfrm>
            <a:off x="5509215" y="6006494"/>
            <a:ext cx="1143090" cy="369332"/>
          </a:xfrm>
          <a:prstGeom prst="rect">
            <a:avLst/>
          </a:prstGeom>
          <a:noFill/>
        </p:spPr>
        <p:txBody>
          <a:bodyPr wrap="square">
            <a:spAutoFit/>
          </a:bodyPr>
          <a:lstStyle/>
          <a:p>
            <a:pPr algn="ctr"/>
            <a:r>
              <a:rPr lang="fr-FR"/>
              <a:t>Time </a:t>
            </a:r>
          </a:p>
        </p:txBody>
      </p:sp>
      <p:sp>
        <p:nvSpPr>
          <p:cNvPr id="13" name="ZoneTexte 12">
            <a:extLst>
              <a:ext uri="{FF2B5EF4-FFF2-40B4-BE49-F238E27FC236}">
                <a16:creationId xmlns:a16="http://schemas.microsoft.com/office/drawing/2014/main" id="{2C72890A-1644-35BB-1DD0-4C7F2CA456FB}"/>
              </a:ext>
            </a:extLst>
          </p:cNvPr>
          <p:cNvSpPr txBox="1"/>
          <p:nvPr/>
        </p:nvSpPr>
        <p:spPr>
          <a:xfrm>
            <a:off x="1257769" y="6010407"/>
            <a:ext cx="1695450" cy="369332"/>
          </a:xfrm>
          <a:prstGeom prst="rect">
            <a:avLst/>
          </a:prstGeom>
          <a:noFill/>
        </p:spPr>
        <p:txBody>
          <a:bodyPr wrap="square">
            <a:spAutoFit/>
          </a:bodyPr>
          <a:lstStyle/>
          <a:p>
            <a:r>
              <a:rPr lang="fr-FR"/>
              <a:t>20 March 2023</a:t>
            </a:r>
          </a:p>
        </p:txBody>
      </p:sp>
      <p:sp>
        <p:nvSpPr>
          <p:cNvPr id="14" name="ZoneTexte 13">
            <a:extLst>
              <a:ext uri="{FF2B5EF4-FFF2-40B4-BE49-F238E27FC236}">
                <a16:creationId xmlns:a16="http://schemas.microsoft.com/office/drawing/2014/main" id="{5E31507B-AB6B-26D0-E807-0A7A2E00E05F}"/>
              </a:ext>
            </a:extLst>
          </p:cNvPr>
          <p:cNvSpPr txBox="1"/>
          <p:nvPr/>
        </p:nvSpPr>
        <p:spPr>
          <a:xfrm>
            <a:off x="9527468" y="6006494"/>
            <a:ext cx="1695450" cy="369332"/>
          </a:xfrm>
          <a:prstGeom prst="rect">
            <a:avLst/>
          </a:prstGeom>
          <a:noFill/>
        </p:spPr>
        <p:txBody>
          <a:bodyPr wrap="square">
            <a:spAutoFit/>
          </a:bodyPr>
          <a:lstStyle/>
          <a:p>
            <a:r>
              <a:rPr lang="fr-FR"/>
              <a:t>20 March 2023</a:t>
            </a:r>
          </a:p>
        </p:txBody>
      </p:sp>
      <p:cxnSp>
        <p:nvCxnSpPr>
          <p:cNvPr id="15" name="Connecteur droit avec flèche 14">
            <a:extLst>
              <a:ext uri="{FF2B5EF4-FFF2-40B4-BE49-F238E27FC236}">
                <a16:creationId xmlns:a16="http://schemas.microsoft.com/office/drawing/2014/main" id="{5D192085-1F75-A1C0-03CA-0C6ABD74A688}"/>
              </a:ext>
            </a:extLst>
          </p:cNvPr>
          <p:cNvCxnSpPr>
            <a:cxnSpLocks/>
            <a:stCxn id="11" idx="1"/>
            <a:endCxn id="13" idx="3"/>
          </p:cNvCxnSpPr>
          <p:nvPr/>
        </p:nvCxnSpPr>
        <p:spPr>
          <a:xfrm flipH="1">
            <a:off x="2953219" y="6191160"/>
            <a:ext cx="2555996" cy="391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8" name="Connecteur droit avec flèche 17">
            <a:extLst>
              <a:ext uri="{FF2B5EF4-FFF2-40B4-BE49-F238E27FC236}">
                <a16:creationId xmlns:a16="http://schemas.microsoft.com/office/drawing/2014/main" id="{BECE6C89-C8B3-F145-DB45-30EF82775111}"/>
              </a:ext>
            </a:extLst>
          </p:cNvPr>
          <p:cNvCxnSpPr>
            <a:cxnSpLocks/>
            <a:stCxn id="11" idx="3"/>
            <a:endCxn id="14" idx="1"/>
          </p:cNvCxnSpPr>
          <p:nvPr/>
        </p:nvCxnSpPr>
        <p:spPr>
          <a:xfrm>
            <a:off x="6652305" y="6191160"/>
            <a:ext cx="2875163"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2" name="ZoneTexte 21">
            <a:extLst>
              <a:ext uri="{FF2B5EF4-FFF2-40B4-BE49-F238E27FC236}">
                <a16:creationId xmlns:a16="http://schemas.microsoft.com/office/drawing/2014/main" id="{FE4B44C3-9163-E3DE-9DAD-F6DAA5C00DF9}"/>
              </a:ext>
            </a:extLst>
          </p:cNvPr>
          <p:cNvSpPr txBox="1"/>
          <p:nvPr/>
        </p:nvSpPr>
        <p:spPr>
          <a:xfrm rot="16200000">
            <a:off x="-37184" y="3721434"/>
            <a:ext cx="1166473" cy="369332"/>
          </a:xfrm>
          <a:prstGeom prst="rect">
            <a:avLst/>
          </a:prstGeom>
          <a:noFill/>
        </p:spPr>
        <p:txBody>
          <a:bodyPr wrap="square">
            <a:spAutoFit/>
          </a:bodyPr>
          <a:lstStyle/>
          <a:p>
            <a:r>
              <a:rPr lang="fr-FR" err="1"/>
              <a:t>classroom</a:t>
            </a:r>
            <a:endParaRPr lang="fr-FR"/>
          </a:p>
        </p:txBody>
      </p:sp>
      <p:sp>
        <p:nvSpPr>
          <p:cNvPr id="23" name="ZoneTexte 22">
            <a:extLst>
              <a:ext uri="{FF2B5EF4-FFF2-40B4-BE49-F238E27FC236}">
                <a16:creationId xmlns:a16="http://schemas.microsoft.com/office/drawing/2014/main" id="{34DC9B92-58D8-3437-DDD8-E91188D68CC6}"/>
              </a:ext>
            </a:extLst>
          </p:cNvPr>
          <p:cNvSpPr txBox="1"/>
          <p:nvPr/>
        </p:nvSpPr>
        <p:spPr>
          <a:xfrm>
            <a:off x="11192598" y="2719399"/>
            <a:ext cx="679146" cy="369332"/>
          </a:xfrm>
          <a:prstGeom prst="rect">
            <a:avLst/>
          </a:prstGeom>
          <a:solidFill>
            <a:schemeClr val="bg1"/>
          </a:solidFill>
        </p:spPr>
        <p:txBody>
          <a:bodyPr wrap="square">
            <a:spAutoFit/>
          </a:bodyPr>
          <a:lstStyle/>
          <a:p>
            <a:r>
              <a:rPr lang="fr-FR"/>
              <a:t>23°C</a:t>
            </a:r>
          </a:p>
        </p:txBody>
      </p:sp>
      <p:sp>
        <p:nvSpPr>
          <p:cNvPr id="24" name="ZoneTexte 23">
            <a:extLst>
              <a:ext uri="{FF2B5EF4-FFF2-40B4-BE49-F238E27FC236}">
                <a16:creationId xmlns:a16="http://schemas.microsoft.com/office/drawing/2014/main" id="{E4DAA3C8-54B7-BC5C-7086-3D61AB02396B}"/>
              </a:ext>
            </a:extLst>
          </p:cNvPr>
          <p:cNvSpPr txBox="1"/>
          <p:nvPr/>
        </p:nvSpPr>
        <p:spPr>
          <a:xfrm>
            <a:off x="11155380" y="5580014"/>
            <a:ext cx="679146" cy="369332"/>
          </a:xfrm>
          <a:prstGeom prst="rect">
            <a:avLst/>
          </a:prstGeom>
          <a:solidFill>
            <a:schemeClr val="bg1"/>
          </a:solidFill>
        </p:spPr>
        <p:txBody>
          <a:bodyPr wrap="square">
            <a:spAutoFit/>
          </a:bodyPr>
          <a:lstStyle/>
          <a:p>
            <a:r>
              <a:rPr lang="fr-FR"/>
              <a:t>14°C</a:t>
            </a:r>
          </a:p>
        </p:txBody>
      </p:sp>
    </p:spTree>
    <p:extLst>
      <p:ext uri="{BB962C8B-B14F-4D97-AF65-F5344CB8AC3E}">
        <p14:creationId xmlns:p14="http://schemas.microsoft.com/office/powerpoint/2010/main" val="1052483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2999" y="301715"/>
            <a:ext cx="10658871" cy="1356360"/>
          </a:xfrm>
        </p:spPr>
        <p:txBody>
          <a:bodyPr/>
          <a:lstStyle/>
          <a:p>
            <a:r>
              <a:rPr lang="fr-FR"/>
              <a:t>Feedback</a:t>
            </a:r>
          </a:p>
        </p:txBody>
      </p:sp>
      <p:sp>
        <p:nvSpPr>
          <p:cNvPr id="4" name="Espace réservé de la date 3"/>
          <p:cNvSpPr>
            <a:spLocks noGrp="1"/>
          </p:cNvSpPr>
          <p:nvPr>
            <p:ph type="dt" sz="half" idx="10"/>
          </p:nvPr>
        </p:nvSpPr>
        <p:spPr/>
        <p:txBody>
          <a:bodyPr/>
          <a:lstStyle/>
          <a:p>
            <a:fld id="{010ED657-087C-4805-BC0B-F127A35A5446}" type="datetime1">
              <a:rPr lang="fr-FR" smtClean="0"/>
              <a:t>21/04/2023</a:t>
            </a:fld>
            <a:endParaRPr lang="en-US"/>
          </a:p>
        </p:txBody>
      </p:sp>
      <p:sp>
        <p:nvSpPr>
          <p:cNvPr id="5" name="Espace réservé du pied de page 4">
            <a:extLst>
              <a:ext uri="{FF2B5EF4-FFF2-40B4-BE49-F238E27FC236}">
                <a16:creationId xmlns:a16="http://schemas.microsoft.com/office/drawing/2014/main" id="{DB5BDF40-AD28-4417-A756-7F6F89646B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14D2FC-14ED-492C-9EC7-EAE9DC0AF421}"/>
              </a:ext>
            </a:extLst>
          </p:cNvPr>
          <p:cNvSpPr>
            <a:spLocks noGrp="1"/>
          </p:cNvSpPr>
          <p:nvPr>
            <p:ph type="sldNum" sz="quarter" idx="12"/>
          </p:nvPr>
        </p:nvSpPr>
        <p:spPr/>
        <p:txBody>
          <a:bodyPr/>
          <a:lstStyle/>
          <a:p>
            <a:fld id="{4FAB73BC-B049-4115-A692-8D63A059BFB8}" type="slidenum">
              <a:rPr lang="en-US" smtClean="0"/>
              <a:t>13</a:t>
            </a:fld>
            <a:endParaRPr lang="en-US"/>
          </a:p>
        </p:txBody>
      </p:sp>
      <p:graphicFrame>
        <p:nvGraphicFramePr>
          <p:cNvPr id="11" name="Tableau 8">
            <a:extLst>
              <a:ext uri="{FF2B5EF4-FFF2-40B4-BE49-F238E27FC236}">
                <a16:creationId xmlns:a16="http://schemas.microsoft.com/office/drawing/2014/main" id="{A998F1F6-53F6-4F63-B012-CDB2DB07CF57}"/>
              </a:ext>
            </a:extLst>
          </p:cNvPr>
          <p:cNvGraphicFramePr>
            <a:graphicFrameLocks noGrp="1"/>
          </p:cNvGraphicFramePr>
          <p:nvPr>
            <p:extLst>
              <p:ext uri="{D42A27DB-BD31-4B8C-83A1-F6EECF244321}">
                <p14:modId xmlns:p14="http://schemas.microsoft.com/office/powerpoint/2010/main" val="3578070930"/>
              </p:ext>
            </p:extLst>
          </p:nvPr>
        </p:nvGraphicFramePr>
        <p:xfrm>
          <a:off x="1142999" y="1658076"/>
          <a:ext cx="10122742" cy="3930684"/>
        </p:xfrm>
        <a:graphic>
          <a:graphicData uri="http://schemas.openxmlformats.org/drawingml/2006/table">
            <a:tbl>
              <a:tblPr firstRow="1" bandRow="1">
                <a:tableStyleId>{5940675A-B579-460E-94D1-54222C63F5DA}</a:tableStyleId>
              </a:tblPr>
              <a:tblGrid>
                <a:gridCol w="5061371">
                  <a:extLst>
                    <a:ext uri="{9D8B030D-6E8A-4147-A177-3AD203B41FA5}">
                      <a16:colId xmlns:a16="http://schemas.microsoft.com/office/drawing/2014/main" val="1911179230"/>
                    </a:ext>
                  </a:extLst>
                </a:gridCol>
                <a:gridCol w="5061371">
                  <a:extLst>
                    <a:ext uri="{9D8B030D-6E8A-4147-A177-3AD203B41FA5}">
                      <a16:colId xmlns:a16="http://schemas.microsoft.com/office/drawing/2014/main" val="1292311504"/>
                    </a:ext>
                  </a:extLst>
                </a:gridCol>
              </a:tblGrid>
              <a:tr h="2096801">
                <a:tc>
                  <a:txBody>
                    <a:bodyPr/>
                    <a:lstStyle/>
                    <a:p>
                      <a:pPr algn="ctr"/>
                      <a:r>
                        <a:rPr lang="fr-FR" sz="1400" b="1" err="1"/>
                        <a:t>Strengths</a:t>
                      </a:r>
                      <a:endParaRPr lang="fr-FR" sz="1400" b="1"/>
                    </a:p>
                    <a:p>
                      <a:pPr marL="285750" indent="-285750" algn="l" defTabSz="914400" rtl="0" eaLnBrk="1" latinLnBrk="0" hangingPunct="1">
                        <a:buFont typeface="Arial" panose="020B0604020202020204" pitchFamily="34" charset="0"/>
                        <a:buChar char="•"/>
                      </a:pPr>
                      <a:r>
                        <a:rPr lang="fr-FR" sz="1400" kern="1200">
                          <a:solidFill>
                            <a:schemeClr val="tx1"/>
                          </a:solidFill>
                          <a:latin typeface="+mn-lt"/>
                          <a:ea typeface="+mn-ea"/>
                          <a:cs typeface="+mn-cs"/>
                        </a:rPr>
                        <a:t>Real </a:t>
                      </a:r>
                      <a:r>
                        <a:rPr lang="fr-FR" sz="1400" kern="1200" err="1">
                          <a:solidFill>
                            <a:schemeClr val="tx1"/>
                          </a:solidFill>
                          <a:latin typeface="+mn-lt"/>
                          <a:ea typeface="+mn-ea"/>
                          <a:cs typeface="+mn-cs"/>
                        </a:rPr>
                        <a:t>political</a:t>
                      </a:r>
                      <a:r>
                        <a:rPr lang="fr-FR" sz="1400" kern="1200">
                          <a:solidFill>
                            <a:schemeClr val="tx1"/>
                          </a:solidFill>
                          <a:latin typeface="+mn-lt"/>
                          <a:ea typeface="+mn-ea"/>
                          <a:cs typeface="+mn-cs"/>
                        </a:rPr>
                        <a:t> </a:t>
                      </a:r>
                      <a:r>
                        <a:rPr lang="fr-FR" sz="1400" kern="1200" err="1">
                          <a:solidFill>
                            <a:schemeClr val="tx1"/>
                          </a:solidFill>
                          <a:latin typeface="+mn-lt"/>
                          <a:ea typeface="+mn-ea"/>
                          <a:cs typeface="+mn-cs"/>
                        </a:rPr>
                        <a:t>will</a:t>
                      </a:r>
                      <a:r>
                        <a:rPr lang="fr-FR" sz="1400" kern="1200">
                          <a:solidFill>
                            <a:schemeClr val="tx1"/>
                          </a:solidFill>
                          <a:latin typeface="+mn-lt"/>
                          <a:ea typeface="+mn-ea"/>
                          <a:cs typeface="+mn-cs"/>
                        </a:rPr>
                        <a:t> to manage </a:t>
                      </a:r>
                      <a:r>
                        <a:rPr lang="fr-FR" sz="1400" kern="1200" err="1">
                          <a:solidFill>
                            <a:schemeClr val="tx1"/>
                          </a:solidFill>
                          <a:latin typeface="+mn-lt"/>
                          <a:ea typeface="+mn-ea"/>
                          <a:cs typeface="+mn-cs"/>
                        </a:rPr>
                        <a:t>energy</a:t>
                      </a:r>
                      <a:endParaRPr lang="fr-FR" sz="1400" kern="1200">
                        <a:solidFill>
                          <a:schemeClr val="tx1"/>
                        </a:solidFill>
                        <a:latin typeface="+mn-lt"/>
                        <a:ea typeface="+mn-ea"/>
                        <a:cs typeface="+mn-cs"/>
                      </a:endParaRPr>
                    </a:p>
                    <a:p>
                      <a:pPr marL="285750" indent="-285750" algn="l" defTabSz="914400" rtl="0" eaLnBrk="1" latinLnBrk="0" hangingPunct="1">
                        <a:buFont typeface="Arial" panose="020B0604020202020204" pitchFamily="34" charset="0"/>
                        <a:buChar char="•"/>
                      </a:pPr>
                      <a:r>
                        <a:rPr lang="fr-FR" sz="1400" kern="1200">
                          <a:solidFill>
                            <a:schemeClr val="tx1"/>
                          </a:solidFill>
                          <a:latin typeface="+mn-lt"/>
                          <a:ea typeface="+mn-ea"/>
                          <a:cs typeface="+mn-cs"/>
                        </a:rPr>
                        <a:t>Cross-</a:t>
                      </a:r>
                      <a:r>
                        <a:rPr lang="fr-FR" sz="1400" kern="1200" err="1">
                          <a:solidFill>
                            <a:schemeClr val="tx1"/>
                          </a:solidFill>
                          <a:latin typeface="+mn-lt"/>
                          <a:ea typeface="+mn-ea"/>
                          <a:cs typeface="+mn-cs"/>
                        </a:rPr>
                        <a:t>functional</a:t>
                      </a:r>
                      <a:r>
                        <a:rPr lang="fr-FR" sz="1400" kern="1200">
                          <a:solidFill>
                            <a:schemeClr val="tx1"/>
                          </a:solidFill>
                          <a:latin typeface="+mn-lt"/>
                          <a:ea typeface="+mn-ea"/>
                          <a:cs typeface="+mn-cs"/>
                        </a:rPr>
                        <a:t> </a:t>
                      </a:r>
                      <a:r>
                        <a:rPr lang="fr-FR" sz="1400" kern="1200" err="1">
                          <a:solidFill>
                            <a:schemeClr val="tx1"/>
                          </a:solidFill>
                          <a:latin typeface="+mn-lt"/>
                          <a:ea typeface="+mn-ea"/>
                          <a:cs typeface="+mn-cs"/>
                        </a:rPr>
                        <a:t>dynamics</a:t>
                      </a:r>
                      <a:endParaRPr lang="fr-FR" sz="1400" kern="1200">
                        <a:solidFill>
                          <a:schemeClr val="tx1"/>
                        </a:solidFill>
                        <a:latin typeface="+mn-lt"/>
                        <a:ea typeface="+mn-ea"/>
                        <a:cs typeface="+mn-cs"/>
                      </a:endParaRPr>
                    </a:p>
                    <a:p>
                      <a:pPr marL="285750" indent="-285750" algn="l" defTabSz="914400" rtl="0" eaLnBrk="1" latinLnBrk="0" hangingPunct="1">
                        <a:buFont typeface="Arial" panose="020B0604020202020204" pitchFamily="34" charset="0"/>
                        <a:buChar char="•"/>
                      </a:pPr>
                      <a:r>
                        <a:rPr lang="fr-FR" sz="1400" kern="1200" err="1">
                          <a:solidFill>
                            <a:schemeClr val="tx1"/>
                          </a:solidFill>
                          <a:latin typeface="+mn-lt"/>
                          <a:ea typeface="+mn-ea"/>
                          <a:cs typeface="+mn-cs"/>
                        </a:rPr>
                        <a:t>Resources</a:t>
                      </a:r>
                      <a:r>
                        <a:rPr lang="fr-FR" sz="1400" kern="1200">
                          <a:solidFill>
                            <a:schemeClr val="tx1"/>
                          </a:solidFill>
                          <a:latin typeface="+mn-lt"/>
                          <a:ea typeface="+mn-ea"/>
                          <a:cs typeface="+mn-cs"/>
                        </a:rPr>
                        <a:t>: </a:t>
                      </a:r>
                      <a:r>
                        <a:rPr lang="fr-FR" sz="1400" kern="1200" err="1">
                          <a:solidFill>
                            <a:schemeClr val="tx1"/>
                          </a:solidFill>
                          <a:latin typeface="+mn-lt"/>
                          <a:ea typeface="+mn-ea"/>
                          <a:cs typeface="+mn-cs"/>
                        </a:rPr>
                        <a:t>recruitment</a:t>
                      </a:r>
                      <a:r>
                        <a:rPr lang="fr-FR" sz="1400" kern="1200">
                          <a:solidFill>
                            <a:schemeClr val="tx1"/>
                          </a:solidFill>
                          <a:latin typeface="+mn-lt"/>
                          <a:ea typeface="+mn-ea"/>
                          <a:cs typeface="+mn-cs"/>
                        </a:rPr>
                        <a:t> of a </a:t>
                      </a:r>
                      <a:r>
                        <a:rPr lang="fr-FR" sz="1400" kern="1200" err="1">
                          <a:solidFill>
                            <a:schemeClr val="tx1"/>
                          </a:solidFill>
                          <a:latin typeface="+mn-lt"/>
                          <a:ea typeface="+mn-ea"/>
                          <a:cs typeface="+mn-cs"/>
                        </a:rPr>
                        <a:t>trainee</a:t>
                      </a:r>
                      <a:r>
                        <a:rPr lang="fr-FR" sz="1400" kern="1200">
                          <a:solidFill>
                            <a:schemeClr val="tx1"/>
                          </a:solidFill>
                          <a:latin typeface="+mn-lt"/>
                          <a:ea typeface="+mn-ea"/>
                          <a:cs typeface="+mn-cs"/>
                        </a:rPr>
                        <a:t> and a </a:t>
                      </a:r>
                      <a:r>
                        <a:rPr lang="fr-FR" sz="1400" kern="1200" err="1">
                          <a:solidFill>
                            <a:schemeClr val="tx1"/>
                          </a:solidFill>
                          <a:latin typeface="+mn-lt"/>
                          <a:ea typeface="+mn-ea"/>
                          <a:cs typeface="+mn-cs"/>
                        </a:rPr>
                        <a:t>technician</a:t>
                      </a:r>
                      <a:endParaRPr lang="fr-FR" sz="1400" kern="1200">
                        <a:solidFill>
                          <a:schemeClr val="tx1"/>
                        </a:solidFill>
                        <a:latin typeface="+mn-lt"/>
                        <a:ea typeface="+mn-ea"/>
                        <a:cs typeface="+mn-cs"/>
                      </a:endParaRPr>
                    </a:p>
                    <a:p>
                      <a:pPr marL="285750" indent="-285750" algn="l" defTabSz="914400" rtl="0" eaLnBrk="1" latinLnBrk="0" hangingPunct="1">
                        <a:buFont typeface="Arial" panose="020B0604020202020204" pitchFamily="34" charset="0"/>
                        <a:buChar char="•"/>
                      </a:pPr>
                      <a:r>
                        <a:rPr lang="fr-FR" sz="1400" kern="1200">
                          <a:solidFill>
                            <a:schemeClr val="tx1"/>
                          </a:solidFill>
                          <a:latin typeface="+mn-lt"/>
                          <a:ea typeface="+mn-ea"/>
                          <a:cs typeface="+mn-cs"/>
                        </a:rPr>
                        <a:t>Communication</a:t>
                      </a:r>
                    </a:p>
                    <a:p>
                      <a:pPr marL="285750" indent="-285750" algn="l" defTabSz="914400" rtl="0" eaLnBrk="1" latinLnBrk="0" hangingPunct="1">
                        <a:buFont typeface="Arial" panose="020B0604020202020204" pitchFamily="34" charset="0"/>
                        <a:buChar char="•"/>
                      </a:pPr>
                      <a:r>
                        <a:rPr lang="fr-FR" sz="1400" kern="1200">
                          <a:solidFill>
                            <a:schemeClr val="tx1"/>
                          </a:solidFill>
                          <a:latin typeface="+mn-lt"/>
                          <a:ea typeface="+mn-ea"/>
                          <a:cs typeface="+mn-cs"/>
                        </a:rPr>
                        <a:t>Good </a:t>
                      </a:r>
                      <a:r>
                        <a:rPr lang="fr-FR" sz="1400" kern="1200" err="1">
                          <a:solidFill>
                            <a:schemeClr val="tx1"/>
                          </a:solidFill>
                          <a:latin typeface="+mn-lt"/>
                          <a:ea typeface="+mn-ea"/>
                          <a:cs typeface="+mn-cs"/>
                        </a:rPr>
                        <a:t>knowledge</a:t>
                      </a:r>
                      <a:r>
                        <a:rPr lang="fr-FR" sz="1400" kern="1200">
                          <a:solidFill>
                            <a:schemeClr val="tx1"/>
                          </a:solidFill>
                          <a:latin typeface="+mn-lt"/>
                          <a:ea typeface="+mn-ea"/>
                          <a:cs typeface="+mn-cs"/>
                        </a:rPr>
                        <a:t> of </a:t>
                      </a:r>
                      <a:r>
                        <a:rPr lang="fr-FR" sz="1400" kern="1200" err="1">
                          <a:solidFill>
                            <a:schemeClr val="tx1"/>
                          </a:solidFill>
                          <a:latin typeface="+mn-lt"/>
                          <a:ea typeface="+mn-ea"/>
                          <a:cs typeface="+mn-cs"/>
                        </a:rPr>
                        <a:t>consumption</a:t>
                      </a:r>
                      <a:endParaRPr lang="fr-FR" sz="1400" kern="1200">
                        <a:solidFill>
                          <a:schemeClr val="tx1"/>
                        </a:solidFill>
                        <a:latin typeface="+mn-lt"/>
                        <a:ea typeface="+mn-ea"/>
                        <a:cs typeface="+mn-cs"/>
                      </a:endParaRPr>
                    </a:p>
                    <a:p>
                      <a:pPr marL="285750" indent="-285750" algn="l" defTabSz="914400" rtl="0" eaLnBrk="1" latinLnBrk="0" hangingPunct="1">
                        <a:buFont typeface="Arial" panose="020B0604020202020204" pitchFamily="34" charset="0"/>
                        <a:buChar char="•"/>
                      </a:pPr>
                      <a:r>
                        <a:rPr lang="fr-FR" sz="1400" kern="1200">
                          <a:solidFill>
                            <a:schemeClr val="tx1"/>
                          </a:solidFill>
                          <a:latin typeface="+mn-lt"/>
                          <a:ea typeface="+mn-ea"/>
                          <a:cs typeface="+mn-cs"/>
                        </a:rPr>
                        <a:t>Actions in </a:t>
                      </a:r>
                      <a:r>
                        <a:rPr lang="fr-FR" sz="1400" kern="1200" err="1">
                          <a:solidFill>
                            <a:schemeClr val="tx1"/>
                          </a:solidFill>
                          <a:latin typeface="+mn-lt"/>
                          <a:ea typeface="+mn-ea"/>
                          <a:cs typeface="+mn-cs"/>
                        </a:rPr>
                        <a:t>progress</a:t>
                      </a:r>
                      <a:r>
                        <a:rPr lang="fr-FR" sz="1400" kern="1200">
                          <a:solidFill>
                            <a:schemeClr val="tx1"/>
                          </a:solidFill>
                          <a:latin typeface="+mn-lt"/>
                          <a:ea typeface="+mn-ea"/>
                          <a:cs typeface="+mn-cs"/>
                        </a:rPr>
                        <a:t>: Energy audits at the </a:t>
                      </a:r>
                      <a:r>
                        <a:rPr lang="fr-FR" sz="1400" kern="1200" err="1">
                          <a:solidFill>
                            <a:schemeClr val="tx1"/>
                          </a:solidFill>
                          <a:latin typeface="+mn-lt"/>
                          <a:ea typeface="+mn-ea"/>
                          <a:cs typeface="+mn-cs"/>
                        </a:rPr>
                        <a:t>Moustoir</a:t>
                      </a:r>
                      <a:r>
                        <a:rPr lang="fr-FR" sz="1400" kern="1200">
                          <a:solidFill>
                            <a:schemeClr val="tx1"/>
                          </a:solidFill>
                          <a:latin typeface="+mn-lt"/>
                          <a:ea typeface="+mn-ea"/>
                          <a:cs typeface="+mn-cs"/>
                        </a:rPr>
                        <a:t> centre</a:t>
                      </a:r>
                    </a:p>
                  </a:txBody>
                  <a:tcPr>
                    <a:solidFill>
                      <a:srgbClr val="C2D785"/>
                    </a:solidFill>
                  </a:tcPr>
                </a:tc>
                <a:tc>
                  <a:txBody>
                    <a:bodyPr/>
                    <a:lstStyle/>
                    <a:p>
                      <a:pPr algn="ctr"/>
                      <a:r>
                        <a:rPr lang="fr-FR" sz="1400" b="1" err="1">
                          <a:solidFill>
                            <a:schemeClr val="tx1"/>
                          </a:solidFill>
                        </a:rPr>
                        <a:t>Weaknesses</a:t>
                      </a:r>
                      <a:endParaRPr lang="fr-FR" sz="1400" b="1">
                        <a:solidFill>
                          <a:schemeClr val="tx1"/>
                        </a:solidFill>
                      </a:endParaRPr>
                    </a:p>
                    <a:p>
                      <a:pPr marL="285750" indent="-285750" algn="l" defTabSz="914400" rtl="0" eaLnBrk="1" latinLnBrk="0" hangingPunct="1">
                        <a:buFont typeface="Arial" panose="020B0604020202020204" pitchFamily="34" charset="0"/>
                        <a:buChar char="•"/>
                      </a:pPr>
                      <a:r>
                        <a:rPr lang="fr-FR" sz="1400" kern="1200">
                          <a:solidFill>
                            <a:schemeClr val="tx1"/>
                          </a:solidFill>
                          <a:latin typeface="+mn-lt"/>
                          <a:ea typeface="+mn-ea"/>
                          <a:cs typeface="+mn-cs"/>
                        </a:rPr>
                        <a:t>Estimation of </a:t>
                      </a:r>
                      <a:r>
                        <a:rPr lang="fr-FR" sz="1400" kern="1200" err="1">
                          <a:solidFill>
                            <a:schemeClr val="tx1"/>
                          </a:solidFill>
                          <a:latin typeface="+mn-lt"/>
                          <a:ea typeface="+mn-ea"/>
                          <a:cs typeface="+mn-cs"/>
                        </a:rPr>
                        <a:t>energy</a:t>
                      </a:r>
                      <a:r>
                        <a:rPr lang="fr-FR" sz="1400" kern="1200">
                          <a:solidFill>
                            <a:schemeClr val="tx1"/>
                          </a:solidFill>
                          <a:latin typeface="+mn-lt"/>
                          <a:ea typeface="+mn-ea"/>
                          <a:cs typeface="+mn-cs"/>
                        </a:rPr>
                        <a:t> gains</a:t>
                      </a:r>
                    </a:p>
                    <a:p>
                      <a:pPr marL="285750" indent="-285750" algn="l" defTabSz="914400" rtl="0" eaLnBrk="1" latinLnBrk="0" hangingPunct="1">
                        <a:buFont typeface="Arial" panose="020B0604020202020204" pitchFamily="34" charset="0"/>
                        <a:buChar char="•"/>
                      </a:pPr>
                      <a:r>
                        <a:rPr lang="fr-FR" sz="1400" kern="1200">
                          <a:solidFill>
                            <a:schemeClr val="tx1"/>
                          </a:solidFill>
                          <a:latin typeface="+mn-lt"/>
                          <a:ea typeface="+mn-ea"/>
                          <a:cs typeface="+mn-cs"/>
                        </a:rPr>
                        <a:t>Monitoring of </a:t>
                      </a:r>
                      <a:r>
                        <a:rPr lang="fr-FR" sz="1400" kern="1200" err="1">
                          <a:solidFill>
                            <a:schemeClr val="tx1"/>
                          </a:solidFill>
                          <a:latin typeface="+mn-lt"/>
                          <a:ea typeface="+mn-ea"/>
                          <a:cs typeface="+mn-cs"/>
                        </a:rPr>
                        <a:t>energy</a:t>
                      </a:r>
                      <a:r>
                        <a:rPr lang="fr-FR" sz="1400" kern="1200">
                          <a:solidFill>
                            <a:schemeClr val="tx1"/>
                          </a:solidFill>
                          <a:latin typeface="+mn-lt"/>
                          <a:ea typeface="+mn-ea"/>
                          <a:cs typeface="+mn-cs"/>
                        </a:rPr>
                        <a:t> gains </a:t>
                      </a:r>
                      <a:r>
                        <a:rPr lang="fr-FR" sz="1400" kern="1200" err="1">
                          <a:solidFill>
                            <a:schemeClr val="tx1"/>
                          </a:solidFill>
                          <a:latin typeface="+mn-lt"/>
                          <a:ea typeface="+mn-ea"/>
                          <a:cs typeface="+mn-cs"/>
                        </a:rPr>
                        <a:t>from</a:t>
                      </a:r>
                      <a:r>
                        <a:rPr lang="fr-FR" sz="1400" kern="1200">
                          <a:solidFill>
                            <a:schemeClr val="tx1"/>
                          </a:solidFill>
                          <a:latin typeface="+mn-lt"/>
                          <a:ea typeface="+mn-ea"/>
                          <a:cs typeface="+mn-cs"/>
                        </a:rPr>
                        <a:t> actions</a:t>
                      </a:r>
                    </a:p>
                    <a:p>
                      <a:pPr marL="285750" indent="-285750" algn="l" defTabSz="914400" rtl="0" eaLnBrk="1" latinLnBrk="0" hangingPunct="1">
                        <a:buFont typeface="Arial" panose="020B0604020202020204" pitchFamily="34" charset="0"/>
                        <a:buChar char="•"/>
                      </a:pPr>
                      <a:r>
                        <a:rPr lang="fr-FR" sz="1400" kern="1200" err="1">
                          <a:solidFill>
                            <a:schemeClr val="tx1"/>
                          </a:solidFill>
                          <a:latin typeface="+mn-lt"/>
                          <a:ea typeface="+mn-ea"/>
                          <a:cs typeface="+mn-cs"/>
                        </a:rPr>
                        <a:t>Regulatory</a:t>
                      </a:r>
                      <a:r>
                        <a:rPr lang="fr-FR" sz="1400" kern="1200">
                          <a:solidFill>
                            <a:schemeClr val="tx1"/>
                          </a:solidFill>
                          <a:latin typeface="+mn-lt"/>
                          <a:ea typeface="+mn-ea"/>
                          <a:cs typeface="+mn-cs"/>
                        </a:rPr>
                        <a:t> monitoring</a:t>
                      </a:r>
                    </a:p>
                    <a:p>
                      <a:pPr marL="285750" indent="-285750" algn="l" defTabSz="914400" rtl="0" eaLnBrk="1" latinLnBrk="0" hangingPunct="1">
                        <a:buFont typeface="Arial" panose="020B0604020202020204" pitchFamily="34" charset="0"/>
                        <a:buChar char="•"/>
                      </a:pPr>
                      <a:r>
                        <a:rPr lang="fr-FR" sz="1400" kern="1200">
                          <a:solidFill>
                            <a:schemeClr val="tx1"/>
                          </a:solidFill>
                          <a:latin typeface="+mn-lt"/>
                          <a:ea typeface="+mn-ea"/>
                          <a:cs typeface="+mn-cs"/>
                        </a:rPr>
                        <a:t>The ISO team = support team</a:t>
                      </a:r>
                    </a:p>
                  </a:txBody>
                  <a:tcPr>
                    <a:solidFill>
                      <a:srgbClr val="FF7979"/>
                    </a:solidFill>
                  </a:tcPr>
                </a:tc>
                <a:extLst>
                  <a:ext uri="{0D108BD9-81ED-4DB2-BD59-A6C34878D82A}">
                    <a16:rowId xmlns:a16="http://schemas.microsoft.com/office/drawing/2014/main" val="1867378746"/>
                  </a:ext>
                </a:extLst>
              </a:tr>
              <a:tr h="1833883">
                <a:tc>
                  <a:txBody>
                    <a:bodyPr/>
                    <a:lstStyle/>
                    <a:p>
                      <a:pPr algn="ctr"/>
                      <a:r>
                        <a:rPr lang="fr-FR" sz="1400" b="1" err="1"/>
                        <a:t>Opportunities</a:t>
                      </a:r>
                      <a:endParaRPr lang="fr-FR" sz="1400" b="1"/>
                    </a:p>
                    <a:p>
                      <a:pPr marL="285750" indent="-285750" algn="l" defTabSz="914400" rtl="0" eaLnBrk="1" latinLnBrk="0" hangingPunct="1">
                        <a:buFont typeface="Arial" panose="020B0604020202020204" pitchFamily="34" charset="0"/>
                        <a:buChar char="•"/>
                      </a:pPr>
                      <a:r>
                        <a:rPr lang="fr-FR" sz="1400" kern="1200">
                          <a:solidFill>
                            <a:schemeClr val="tx1"/>
                          </a:solidFill>
                          <a:latin typeface="+mn-lt"/>
                          <a:ea typeface="+mn-ea"/>
                          <a:cs typeface="+mn-cs"/>
                        </a:rPr>
                        <a:t>New French </a:t>
                      </a:r>
                      <a:r>
                        <a:rPr lang="fr-FR" sz="1400" kern="1200" err="1">
                          <a:solidFill>
                            <a:schemeClr val="tx1"/>
                          </a:solidFill>
                          <a:latin typeface="+mn-lt"/>
                          <a:ea typeface="+mn-ea"/>
                          <a:cs typeface="+mn-cs"/>
                        </a:rPr>
                        <a:t>regulations</a:t>
                      </a:r>
                      <a:r>
                        <a:rPr lang="fr-FR" sz="1400" kern="1200">
                          <a:solidFill>
                            <a:schemeClr val="tx1"/>
                          </a:solidFill>
                          <a:latin typeface="+mn-lt"/>
                          <a:ea typeface="+mn-ea"/>
                          <a:cs typeface="+mn-cs"/>
                        </a:rPr>
                        <a:t> (</a:t>
                      </a:r>
                      <a:r>
                        <a:rPr lang="fr-FR" sz="1400" kern="1200" err="1">
                          <a:solidFill>
                            <a:schemeClr val="tx1"/>
                          </a:solidFill>
                          <a:latin typeface="+mn-lt"/>
                          <a:ea typeface="+mn-ea"/>
                          <a:cs typeface="+mn-cs"/>
                        </a:rPr>
                        <a:t>tertiary</a:t>
                      </a:r>
                      <a:r>
                        <a:rPr lang="fr-FR" sz="1400" kern="1200">
                          <a:solidFill>
                            <a:schemeClr val="tx1"/>
                          </a:solidFill>
                          <a:latin typeface="+mn-lt"/>
                          <a:ea typeface="+mn-ea"/>
                          <a:cs typeface="+mn-cs"/>
                        </a:rPr>
                        <a:t> </a:t>
                      </a:r>
                      <a:r>
                        <a:rPr lang="fr-FR" sz="1400" kern="1200" err="1">
                          <a:solidFill>
                            <a:schemeClr val="tx1"/>
                          </a:solidFill>
                          <a:latin typeface="+mn-lt"/>
                          <a:ea typeface="+mn-ea"/>
                          <a:cs typeface="+mn-cs"/>
                        </a:rPr>
                        <a:t>decree</a:t>
                      </a:r>
                      <a:r>
                        <a:rPr lang="fr-FR" sz="1400" kern="1200">
                          <a:solidFill>
                            <a:schemeClr val="tx1"/>
                          </a:solidFill>
                          <a:latin typeface="+mn-lt"/>
                          <a:ea typeface="+mn-ea"/>
                          <a:cs typeface="+mn-cs"/>
                        </a:rPr>
                        <a:t>)</a:t>
                      </a:r>
                    </a:p>
                    <a:p>
                      <a:pPr marL="285750" indent="-285750" algn="l" defTabSz="914400" rtl="0" eaLnBrk="1" latinLnBrk="0" hangingPunct="1">
                        <a:buFont typeface="Arial" panose="020B0604020202020204" pitchFamily="34" charset="0"/>
                        <a:buChar char="•"/>
                      </a:pPr>
                      <a:r>
                        <a:rPr lang="fr-FR" sz="1400" kern="1200">
                          <a:solidFill>
                            <a:schemeClr val="tx1"/>
                          </a:solidFill>
                          <a:latin typeface="+mn-lt"/>
                          <a:ea typeface="+mn-ea"/>
                          <a:cs typeface="+mn-cs"/>
                        </a:rPr>
                        <a:t>Local </a:t>
                      </a:r>
                      <a:r>
                        <a:rPr lang="fr-FR" sz="1400" kern="1200" err="1">
                          <a:solidFill>
                            <a:schemeClr val="tx1"/>
                          </a:solidFill>
                          <a:latin typeface="+mn-lt"/>
                          <a:ea typeface="+mn-ea"/>
                          <a:cs typeface="+mn-cs"/>
                        </a:rPr>
                        <a:t>actors</a:t>
                      </a:r>
                      <a:r>
                        <a:rPr lang="fr-FR" sz="1400" kern="1200">
                          <a:solidFill>
                            <a:schemeClr val="tx1"/>
                          </a:solidFill>
                          <a:latin typeface="+mn-lt"/>
                          <a:ea typeface="+mn-ea"/>
                          <a:cs typeface="+mn-cs"/>
                        </a:rPr>
                        <a:t> Local </a:t>
                      </a:r>
                      <a:r>
                        <a:rPr lang="fr-FR" sz="1400" kern="1200" err="1">
                          <a:solidFill>
                            <a:schemeClr val="tx1"/>
                          </a:solidFill>
                          <a:latin typeface="+mn-lt"/>
                          <a:ea typeface="+mn-ea"/>
                          <a:cs typeface="+mn-cs"/>
                        </a:rPr>
                        <a:t>energy</a:t>
                      </a:r>
                      <a:r>
                        <a:rPr lang="fr-FR" sz="1400" kern="1200">
                          <a:solidFill>
                            <a:schemeClr val="tx1"/>
                          </a:solidFill>
                          <a:latin typeface="+mn-lt"/>
                          <a:ea typeface="+mn-ea"/>
                          <a:cs typeface="+mn-cs"/>
                        </a:rPr>
                        <a:t> </a:t>
                      </a:r>
                      <a:r>
                        <a:rPr lang="fr-FR" sz="1400" kern="1200" err="1">
                          <a:solidFill>
                            <a:schemeClr val="tx1"/>
                          </a:solidFill>
                          <a:latin typeface="+mn-lt"/>
                          <a:ea typeface="+mn-ea"/>
                          <a:cs typeface="+mn-cs"/>
                        </a:rPr>
                        <a:t>agency</a:t>
                      </a:r>
                      <a:endParaRPr lang="fr-FR" sz="1400" kern="1200">
                        <a:solidFill>
                          <a:schemeClr val="tx1"/>
                        </a:solidFill>
                        <a:latin typeface="+mn-lt"/>
                        <a:ea typeface="+mn-ea"/>
                        <a:cs typeface="+mn-cs"/>
                      </a:endParaRPr>
                    </a:p>
                    <a:p>
                      <a:pPr marL="285750" indent="-285750" algn="l" defTabSz="914400" rtl="0" eaLnBrk="1" latinLnBrk="0" hangingPunct="1">
                        <a:buFont typeface="Arial" panose="020B0604020202020204" pitchFamily="34" charset="0"/>
                        <a:buChar char="•"/>
                      </a:pPr>
                      <a:r>
                        <a:rPr lang="fr-FR" sz="1400" kern="1200" err="1">
                          <a:solidFill>
                            <a:schemeClr val="tx1"/>
                          </a:solidFill>
                          <a:latin typeface="+mn-lt"/>
                          <a:ea typeface="+mn-ea"/>
                          <a:cs typeface="+mn-cs"/>
                        </a:rPr>
                        <a:t>Presence</a:t>
                      </a:r>
                      <a:r>
                        <a:rPr lang="fr-FR" sz="1400" kern="1200">
                          <a:solidFill>
                            <a:schemeClr val="tx1"/>
                          </a:solidFill>
                          <a:latin typeface="+mn-lt"/>
                          <a:ea typeface="+mn-ea"/>
                          <a:cs typeface="+mn-cs"/>
                        </a:rPr>
                        <a:t> of </a:t>
                      </a:r>
                      <a:r>
                        <a:rPr lang="fr-FR" sz="1400" kern="1200" err="1">
                          <a:solidFill>
                            <a:schemeClr val="tx1"/>
                          </a:solidFill>
                          <a:latin typeface="+mn-lt"/>
                          <a:ea typeface="+mn-ea"/>
                          <a:cs typeface="+mn-cs"/>
                        </a:rPr>
                        <a:t>several</a:t>
                      </a:r>
                      <a:r>
                        <a:rPr lang="fr-FR" sz="1400" kern="1200">
                          <a:solidFill>
                            <a:schemeClr val="tx1"/>
                          </a:solidFill>
                          <a:latin typeface="+mn-lt"/>
                          <a:ea typeface="+mn-ea"/>
                          <a:cs typeface="+mn-cs"/>
                        </a:rPr>
                        <a:t> </a:t>
                      </a:r>
                      <a:r>
                        <a:rPr lang="fr-FR" sz="1400" kern="1200" err="1">
                          <a:solidFill>
                            <a:schemeClr val="tx1"/>
                          </a:solidFill>
                          <a:latin typeface="+mn-lt"/>
                          <a:ea typeface="+mn-ea"/>
                          <a:cs typeface="+mn-cs"/>
                        </a:rPr>
                        <a:t>higher</a:t>
                      </a:r>
                      <a:r>
                        <a:rPr lang="fr-FR" sz="1400" kern="1200">
                          <a:solidFill>
                            <a:schemeClr val="tx1"/>
                          </a:solidFill>
                          <a:latin typeface="+mn-lt"/>
                          <a:ea typeface="+mn-ea"/>
                          <a:cs typeface="+mn-cs"/>
                        </a:rPr>
                        <a:t> </a:t>
                      </a:r>
                      <a:r>
                        <a:rPr lang="fr-FR" sz="1400" kern="1200" err="1">
                          <a:solidFill>
                            <a:schemeClr val="tx1"/>
                          </a:solidFill>
                          <a:latin typeface="+mn-lt"/>
                          <a:ea typeface="+mn-ea"/>
                          <a:cs typeface="+mn-cs"/>
                        </a:rPr>
                        <a:t>education</a:t>
                      </a:r>
                      <a:r>
                        <a:rPr lang="fr-FR" sz="1400" kern="1200">
                          <a:solidFill>
                            <a:schemeClr val="tx1"/>
                          </a:solidFill>
                          <a:latin typeface="+mn-lt"/>
                          <a:ea typeface="+mn-ea"/>
                          <a:cs typeface="+mn-cs"/>
                        </a:rPr>
                        <a:t> courses in the </a:t>
                      </a:r>
                      <a:r>
                        <a:rPr lang="fr-FR" sz="1400" kern="1200" err="1">
                          <a:solidFill>
                            <a:schemeClr val="tx1"/>
                          </a:solidFill>
                          <a:latin typeface="+mn-lt"/>
                          <a:ea typeface="+mn-ea"/>
                          <a:cs typeface="+mn-cs"/>
                        </a:rPr>
                        <a:t>field</a:t>
                      </a:r>
                      <a:r>
                        <a:rPr lang="fr-FR" sz="1400" kern="1200">
                          <a:solidFill>
                            <a:schemeClr val="tx1"/>
                          </a:solidFill>
                          <a:latin typeface="+mn-lt"/>
                          <a:ea typeface="+mn-ea"/>
                          <a:cs typeface="+mn-cs"/>
                        </a:rPr>
                        <a:t> of </a:t>
                      </a:r>
                      <a:r>
                        <a:rPr lang="fr-FR" sz="1400" kern="1200" err="1">
                          <a:solidFill>
                            <a:schemeClr val="tx1"/>
                          </a:solidFill>
                          <a:latin typeface="+mn-lt"/>
                          <a:ea typeface="+mn-ea"/>
                          <a:cs typeface="+mn-cs"/>
                        </a:rPr>
                        <a:t>energy</a:t>
                      </a:r>
                      <a:r>
                        <a:rPr lang="fr-FR" sz="1400" kern="1200">
                          <a:solidFill>
                            <a:schemeClr val="tx1"/>
                          </a:solidFill>
                          <a:latin typeface="+mn-lt"/>
                          <a:ea typeface="+mn-ea"/>
                          <a:cs typeface="+mn-cs"/>
                        </a:rPr>
                        <a:t> in Lorient</a:t>
                      </a:r>
                    </a:p>
                    <a:p>
                      <a:pPr marL="285750" indent="-285750" algn="l" defTabSz="914400" rtl="0" eaLnBrk="1" latinLnBrk="0" hangingPunct="1">
                        <a:buFont typeface="Arial" panose="020B0604020202020204" pitchFamily="34" charset="0"/>
                        <a:buChar char="•"/>
                      </a:pPr>
                      <a:r>
                        <a:rPr lang="fr-FR" sz="1400" kern="1200" err="1">
                          <a:solidFill>
                            <a:schemeClr val="tx1"/>
                          </a:solidFill>
                          <a:latin typeface="+mn-lt"/>
                          <a:ea typeface="+mn-ea"/>
                          <a:cs typeface="+mn-cs"/>
                        </a:rPr>
                        <a:t>Creation</a:t>
                      </a:r>
                      <a:r>
                        <a:rPr lang="fr-FR" sz="1400" kern="1200">
                          <a:solidFill>
                            <a:schemeClr val="tx1"/>
                          </a:solidFill>
                          <a:latin typeface="+mn-lt"/>
                          <a:ea typeface="+mn-ea"/>
                          <a:cs typeface="+mn-cs"/>
                        </a:rPr>
                        <a:t> of a local public </a:t>
                      </a:r>
                      <a:r>
                        <a:rPr lang="fr-FR" sz="1400" kern="1200" err="1">
                          <a:solidFill>
                            <a:schemeClr val="tx1"/>
                          </a:solidFill>
                          <a:latin typeface="+mn-lt"/>
                          <a:ea typeface="+mn-ea"/>
                          <a:cs typeface="+mn-cs"/>
                        </a:rPr>
                        <a:t>company</a:t>
                      </a:r>
                      <a:r>
                        <a:rPr lang="fr-FR" sz="1400" kern="1200">
                          <a:solidFill>
                            <a:schemeClr val="tx1"/>
                          </a:solidFill>
                          <a:latin typeface="+mn-lt"/>
                          <a:ea typeface="+mn-ea"/>
                          <a:cs typeface="+mn-cs"/>
                        </a:rPr>
                        <a:t> </a:t>
                      </a:r>
                      <a:r>
                        <a:rPr lang="fr-FR" sz="1400" kern="1200" err="1">
                          <a:solidFill>
                            <a:schemeClr val="tx1"/>
                          </a:solidFill>
                          <a:latin typeface="+mn-lt"/>
                          <a:ea typeface="+mn-ea"/>
                          <a:cs typeface="+mn-cs"/>
                        </a:rPr>
                        <a:t>that</a:t>
                      </a:r>
                      <a:r>
                        <a:rPr lang="fr-FR" sz="1400" kern="1200">
                          <a:solidFill>
                            <a:schemeClr val="tx1"/>
                          </a:solidFill>
                          <a:latin typeface="+mn-lt"/>
                          <a:ea typeface="+mn-ea"/>
                          <a:cs typeface="+mn-cs"/>
                        </a:rPr>
                        <a:t> </a:t>
                      </a:r>
                      <a:r>
                        <a:rPr lang="fr-FR" sz="1400" kern="1200" err="1">
                          <a:solidFill>
                            <a:schemeClr val="tx1"/>
                          </a:solidFill>
                          <a:latin typeface="+mn-lt"/>
                          <a:ea typeface="+mn-ea"/>
                          <a:cs typeface="+mn-cs"/>
                        </a:rPr>
                        <a:t>develops</a:t>
                      </a:r>
                      <a:r>
                        <a:rPr lang="fr-FR" sz="1400" kern="1200">
                          <a:solidFill>
                            <a:schemeClr val="tx1"/>
                          </a:solidFill>
                          <a:latin typeface="+mn-lt"/>
                          <a:ea typeface="+mn-ea"/>
                          <a:cs typeface="+mn-cs"/>
                        </a:rPr>
                        <a:t> </a:t>
                      </a:r>
                      <a:r>
                        <a:rPr lang="fr-FR" sz="1400" kern="1200" err="1">
                          <a:solidFill>
                            <a:schemeClr val="tx1"/>
                          </a:solidFill>
                          <a:latin typeface="+mn-lt"/>
                          <a:ea typeface="+mn-ea"/>
                          <a:cs typeface="+mn-cs"/>
                        </a:rPr>
                        <a:t>urban</a:t>
                      </a:r>
                      <a:r>
                        <a:rPr lang="fr-FR" sz="1400" kern="1200">
                          <a:solidFill>
                            <a:schemeClr val="tx1"/>
                          </a:solidFill>
                          <a:latin typeface="+mn-lt"/>
                          <a:ea typeface="+mn-ea"/>
                          <a:cs typeface="+mn-cs"/>
                        </a:rPr>
                        <a:t> </a:t>
                      </a:r>
                      <a:r>
                        <a:rPr lang="fr-FR" sz="1400" kern="1200" err="1">
                          <a:solidFill>
                            <a:schemeClr val="tx1"/>
                          </a:solidFill>
                          <a:latin typeface="+mn-lt"/>
                          <a:ea typeface="+mn-ea"/>
                          <a:cs typeface="+mn-cs"/>
                        </a:rPr>
                        <a:t>heating</a:t>
                      </a:r>
                      <a:r>
                        <a:rPr lang="fr-FR" sz="1400" kern="1200">
                          <a:solidFill>
                            <a:schemeClr val="tx1"/>
                          </a:solidFill>
                          <a:latin typeface="+mn-lt"/>
                          <a:ea typeface="+mn-ea"/>
                          <a:cs typeface="+mn-cs"/>
                        </a:rPr>
                        <a:t> networks on the </a:t>
                      </a:r>
                      <a:r>
                        <a:rPr lang="fr-FR" sz="1400" kern="1200" err="1">
                          <a:solidFill>
                            <a:schemeClr val="tx1"/>
                          </a:solidFill>
                          <a:latin typeface="+mn-lt"/>
                          <a:ea typeface="+mn-ea"/>
                          <a:cs typeface="+mn-cs"/>
                        </a:rPr>
                        <a:t>scale</a:t>
                      </a:r>
                      <a:r>
                        <a:rPr lang="fr-FR" sz="1400" kern="1200">
                          <a:solidFill>
                            <a:schemeClr val="tx1"/>
                          </a:solidFill>
                          <a:latin typeface="+mn-lt"/>
                          <a:ea typeface="+mn-ea"/>
                          <a:cs typeface="+mn-cs"/>
                        </a:rPr>
                        <a:t> of the </a:t>
                      </a:r>
                      <a:r>
                        <a:rPr lang="fr-FR" sz="1400" kern="1200" err="1">
                          <a:solidFill>
                            <a:schemeClr val="tx1"/>
                          </a:solidFill>
                          <a:latin typeface="+mn-lt"/>
                          <a:ea typeface="+mn-ea"/>
                          <a:cs typeface="+mn-cs"/>
                        </a:rPr>
                        <a:t>urban</a:t>
                      </a:r>
                      <a:r>
                        <a:rPr lang="fr-FR" sz="1400" kern="1200">
                          <a:solidFill>
                            <a:schemeClr val="tx1"/>
                          </a:solidFill>
                          <a:latin typeface="+mn-lt"/>
                          <a:ea typeface="+mn-ea"/>
                          <a:cs typeface="+mn-cs"/>
                        </a:rPr>
                        <a:t> area</a:t>
                      </a:r>
                    </a:p>
                  </a:txBody>
                  <a:tcPr>
                    <a:solidFill>
                      <a:schemeClr val="accent1">
                        <a:lumMod val="20000"/>
                        <a:lumOff val="80000"/>
                      </a:schemeClr>
                    </a:solidFill>
                  </a:tcPr>
                </a:tc>
                <a:tc>
                  <a:txBody>
                    <a:bodyPr/>
                    <a:lstStyle/>
                    <a:p>
                      <a:pPr algn="ctr"/>
                      <a:r>
                        <a:rPr lang="fr-FR" sz="1400" b="1" err="1">
                          <a:solidFill>
                            <a:schemeClr val="tx1"/>
                          </a:solidFill>
                        </a:rPr>
                        <a:t>Threats</a:t>
                      </a:r>
                      <a:endParaRPr lang="fr-FR" sz="1400" b="1">
                        <a:solidFill>
                          <a:schemeClr val="tx1"/>
                        </a:solidFill>
                      </a:endParaRPr>
                    </a:p>
                    <a:p>
                      <a:pPr marL="285750" indent="-285750" algn="l" defTabSz="914400" rtl="0" eaLnBrk="1" latinLnBrk="0" hangingPunct="1">
                        <a:buFont typeface="Arial" panose="020B0604020202020204" pitchFamily="34" charset="0"/>
                        <a:buChar char="•"/>
                      </a:pPr>
                      <a:r>
                        <a:rPr lang="fr-FR" sz="1400" kern="1200">
                          <a:solidFill>
                            <a:schemeClr val="tx1"/>
                          </a:solidFill>
                          <a:latin typeface="+mn-lt"/>
                          <a:ea typeface="+mn-ea"/>
                          <a:cs typeface="+mn-cs"/>
                        </a:rPr>
                        <a:t>Administrative </a:t>
                      </a:r>
                      <a:r>
                        <a:rPr lang="fr-FR" sz="1400" kern="1200" err="1">
                          <a:solidFill>
                            <a:schemeClr val="tx1"/>
                          </a:solidFill>
                          <a:latin typeface="+mn-lt"/>
                          <a:ea typeface="+mn-ea"/>
                          <a:cs typeface="+mn-cs"/>
                        </a:rPr>
                        <a:t>functioning</a:t>
                      </a:r>
                      <a:r>
                        <a:rPr lang="fr-FR" sz="1400" kern="1200">
                          <a:solidFill>
                            <a:schemeClr val="tx1"/>
                          </a:solidFill>
                          <a:latin typeface="+mn-lt"/>
                          <a:ea typeface="+mn-ea"/>
                          <a:cs typeface="+mn-cs"/>
                        </a:rPr>
                        <a:t> of </a:t>
                      </a:r>
                      <a:r>
                        <a:rPr lang="fr-FR" sz="1400" kern="1200" err="1">
                          <a:solidFill>
                            <a:schemeClr val="tx1"/>
                          </a:solidFill>
                          <a:latin typeface="+mn-lt"/>
                          <a:ea typeface="+mn-ea"/>
                          <a:cs typeface="+mn-cs"/>
                        </a:rPr>
                        <a:t>communities</a:t>
                      </a:r>
                      <a:endParaRPr lang="fr-FR" sz="1400" kern="1200">
                        <a:solidFill>
                          <a:schemeClr val="tx1"/>
                        </a:solidFill>
                        <a:latin typeface="+mn-lt"/>
                        <a:ea typeface="+mn-ea"/>
                        <a:cs typeface="+mn-cs"/>
                      </a:endParaRPr>
                    </a:p>
                    <a:p>
                      <a:pPr marL="285750" indent="-285750" algn="l" defTabSz="914400" rtl="0" eaLnBrk="1" latinLnBrk="0" hangingPunct="1">
                        <a:buFont typeface="Arial" panose="020B0604020202020204" pitchFamily="34" charset="0"/>
                        <a:buChar char="•"/>
                      </a:pPr>
                      <a:r>
                        <a:rPr lang="fr-FR" sz="1400" kern="1200">
                          <a:solidFill>
                            <a:schemeClr val="tx1"/>
                          </a:solidFill>
                          <a:latin typeface="+mn-lt"/>
                          <a:ea typeface="+mn-ea"/>
                          <a:cs typeface="+mn-cs"/>
                        </a:rPr>
                        <a:t>EMS </a:t>
                      </a:r>
                      <a:r>
                        <a:rPr lang="fr-FR" sz="1400" kern="1200" err="1">
                          <a:solidFill>
                            <a:schemeClr val="tx1"/>
                          </a:solidFill>
                          <a:latin typeface="+mn-lt"/>
                          <a:ea typeface="+mn-ea"/>
                          <a:cs typeface="+mn-cs"/>
                        </a:rPr>
                        <a:t>is</a:t>
                      </a:r>
                      <a:r>
                        <a:rPr lang="fr-FR" sz="1400" kern="1200">
                          <a:solidFill>
                            <a:schemeClr val="tx1"/>
                          </a:solidFill>
                          <a:latin typeface="+mn-lt"/>
                          <a:ea typeface="+mn-ea"/>
                          <a:cs typeface="+mn-cs"/>
                        </a:rPr>
                        <a:t> </a:t>
                      </a:r>
                      <a:r>
                        <a:rPr lang="fr-FR" sz="1400" kern="1200" err="1">
                          <a:solidFill>
                            <a:schemeClr val="tx1"/>
                          </a:solidFill>
                          <a:latin typeface="+mn-lt"/>
                          <a:ea typeface="+mn-ea"/>
                          <a:cs typeface="+mn-cs"/>
                        </a:rPr>
                        <a:t>too</a:t>
                      </a:r>
                      <a:r>
                        <a:rPr lang="fr-FR" sz="1400" kern="1200">
                          <a:solidFill>
                            <a:schemeClr val="tx1"/>
                          </a:solidFill>
                          <a:latin typeface="+mn-lt"/>
                          <a:ea typeface="+mn-ea"/>
                          <a:cs typeface="+mn-cs"/>
                        </a:rPr>
                        <a:t> </a:t>
                      </a:r>
                      <a:r>
                        <a:rPr lang="fr-FR" sz="1400" kern="1200" err="1">
                          <a:solidFill>
                            <a:schemeClr val="tx1"/>
                          </a:solidFill>
                          <a:latin typeface="+mn-lt"/>
                          <a:ea typeface="+mn-ea"/>
                          <a:cs typeface="+mn-cs"/>
                        </a:rPr>
                        <a:t>internalized</a:t>
                      </a:r>
                      <a:r>
                        <a:rPr lang="fr-FR" sz="1400" kern="1200">
                          <a:solidFill>
                            <a:schemeClr val="tx1"/>
                          </a:solidFill>
                          <a:latin typeface="+mn-lt"/>
                          <a:ea typeface="+mn-ea"/>
                          <a:cs typeface="+mn-cs"/>
                        </a:rPr>
                        <a:t> in the </a:t>
                      </a:r>
                      <a:r>
                        <a:rPr lang="fr-FR" sz="1400" kern="1200" err="1">
                          <a:solidFill>
                            <a:schemeClr val="tx1"/>
                          </a:solidFill>
                          <a:latin typeface="+mn-lt"/>
                          <a:ea typeface="+mn-ea"/>
                          <a:cs typeface="+mn-cs"/>
                        </a:rPr>
                        <a:t>environment</a:t>
                      </a:r>
                      <a:r>
                        <a:rPr lang="fr-FR" sz="1400" kern="1200">
                          <a:solidFill>
                            <a:schemeClr val="tx1"/>
                          </a:solidFill>
                          <a:latin typeface="+mn-lt"/>
                          <a:ea typeface="+mn-ea"/>
                          <a:cs typeface="+mn-cs"/>
                        </a:rPr>
                        <a:t> </a:t>
                      </a:r>
                      <a:r>
                        <a:rPr lang="fr-FR" sz="1400" kern="1200" err="1">
                          <a:solidFill>
                            <a:schemeClr val="tx1"/>
                          </a:solidFill>
                          <a:latin typeface="+mn-lt"/>
                          <a:ea typeface="+mn-ea"/>
                          <a:cs typeface="+mn-cs"/>
                        </a:rPr>
                        <a:t>department</a:t>
                      </a:r>
                      <a:endParaRPr lang="fr-FR" sz="1400" kern="1200">
                        <a:solidFill>
                          <a:schemeClr val="tx1"/>
                        </a:solidFill>
                        <a:latin typeface="+mn-lt"/>
                        <a:ea typeface="+mn-ea"/>
                        <a:cs typeface="+mn-cs"/>
                      </a:endParaRPr>
                    </a:p>
                  </a:txBody>
                  <a:tcPr>
                    <a:solidFill>
                      <a:srgbClr val="FFCC00"/>
                    </a:solidFill>
                  </a:tcPr>
                </a:tc>
                <a:extLst>
                  <a:ext uri="{0D108BD9-81ED-4DB2-BD59-A6C34878D82A}">
                    <a16:rowId xmlns:a16="http://schemas.microsoft.com/office/drawing/2014/main" val="2303016184"/>
                  </a:ext>
                </a:extLst>
              </a:tr>
            </a:tbl>
          </a:graphicData>
        </a:graphic>
      </p:graphicFrame>
    </p:spTree>
    <p:extLst>
      <p:ext uri="{BB962C8B-B14F-4D97-AF65-F5344CB8AC3E}">
        <p14:creationId xmlns:p14="http://schemas.microsoft.com/office/powerpoint/2010/main" val="562218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1142999" y="301715"/>
            <a:ext cx="10658871" cy="1356360"/>
          </a:xfrm>
        </p:spPr>
        <p:txBody>
          <a:bodyPr/>
          <a:lstStyle/>
          <a:p>
            <a:r>
              <a:rPr lang="fr-FR" err="1"/>
              <a:t>Opportunities</a:t>
            </a:r>
            <a:r>
              <a:rPr lang="fr-FR"/>
              <a:t> for </a:t>
            </a:r>
            <a:r>
              <a:rPr lang="fr-FR" err="1"/>
              <a:t>improvement</a:t>
            </a:r>
            <a:endParaRPr lang="fr-FR"/>
          </a:p>
        </p:txBody>
      </p:sp>
      <p:sp>
        <p:nvSpPr>
          <p:cNvPr id="4" name="Espace réservé de la date 3"/>
          <p:cNvSpPr>
            <a:spLocks noGrp="1"/>
          </p:cNvSpPr>
          <p:nvPr>
            <p:ph type="dt" sz="half" idx="10"/>
          </p:nvPr>
        </p:nvSpPr>
        <p:spPr/>
        <p:txBody>
          <a:bodyPr/>
          <a:lstStyle/>
          <a:p>
            <a:fld id="{010ED657-087C-4805-BC0B-F127A35A5446}" type="datetime1">
              <a:rPr lang="fr-FR" smtClean="0"/>
              <a:t>21/04/2023</a:t>
            </a:fld>
            <a:endParaRPr lang="en-US"/>
          </a:p>
        </p:txBody>
      </p:sp>
      <p:sp>
        <p:nvSpPr>
          <p:cNvPr id="5" name="Espace réservé du pied de page 4">
            <a:extLst>
              <a:ext uri="{FF2B5EF4-FFF2-40B4-BE49-F238E27FC236}">
                <a16:creationId xmlns:a16="http://schemas.microsoft.com/office/drawing/2014/main" id="{DB5BDF40-AD28-4417-A756-7F6F89646B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14D2FC-14ED-492C-9EC7-EAE9DC0AF421}"/>
              </a:ext>
            </a:extLst>
          </p:cNvPr>
          <p:cNvSpPr>
            <a:spLocks noGrp="1"/>
          </p:cNvSpPr>
          <p:nvPr>
            <p:ph type="sldNum" sz="quarter" idx="12"/>
          </p:nvPr>
        </p:nvSpPr>
        <p:spPr/>
        <p:txBody>
          <a:bodyPr/>
          <a:lstStyle/>
          <a:p>
            <a:fld id="{4FAB73BC-B049-4115-A692-8D63A059BFB8}" type="slidenum">
              <a:rPr lang="en-US" smtClean="0"/>
              <a:t>14</a:t>
            </a:fld>
            <a:endParaRPr lang="en-US"/>
          </a:p>
        </p:txBody>
      </p:sp>
      <p:sp>
        <p:nvSpPr>
          <p:cNvPr id="9" name="Espace réservé du contenu 8">
            <a:extLst>
              <a:ext uri="{FF2B5EF4-FFF2-40B4-BE49-F238E27FC236}">
                <a16:creationId xmlns:a16="http://schemas.microsoft.com/office/drawing/2014/main" id="{F5C29107-0B23-49DF-91FB-66334B6F754E}"/>
              </a:ext>
            </a:extLst>
          </p:cNvPr>
          <p:cNvSpPr>
            <a:spLocks noGrp="1"/>
          </p:cNvSpPr>
          <p:nvPr>
            <p:ph sz="half" idx="1"/>
          </p:nvPr>
        </p:nvSpPr>
        <p:spPr>
          <a:xfrm>
            <a:off x="1127212" y="1875453"/>
            <a:ext cx="10361645" cy="4315707"/>
          </a:xfrm>
        </p:spPr>
        <p:txBody>
          <a:bodyPr>
            <a:normAutofit lnSpcReduction="10000"/>
          </a:bodyPr>
          <a:lstStyle/>
          <a:p>
            <a:r>
              <a:rPr lang="fr-FR" dirty="0"/>
              <a:t>High-</a:t>
            </a:r>
            <a:r>
              <a:rPr lang="fr-FR" dirty="0" err="1"/>
              <a:t>level</a:t>
            </a:r>
            <a:r>
              <a:rPr lang="fr-FR" dirty="0"/>
              <a:t> </a:t>
            </a:r>
            <a:r>
              <a:rPr lang="fr-FR" dirty="0" err="1"/>
              <a:t>political</a:t>
            </a:r>
            <a:r>
              <a:rPr lang="fr-FR" dirty="0"/>
              <a:t> and </a:t>
            </a:r>
            <a:r>
              <a:rPr lang="fr-FR" dirty="0" err="1"/>
              <a:t>managerial</a:t>
            </a:r>
            <a:r>
              <a:rPr lang="fr-FR" dirty="0"/>
              <a:t> support?</a:t>
            </a:r>
          </a:p>
          <a:p>
            <a:r>
              <a:rPr lang="fr-FR" dirty="0" err="1"/>
              <a:t>Transversality</a:t>
            </a:r>
            <a:r>
              <a:rPr lang="fr-FR" dirty="0"/>
              <a:t> and </a:t>
            </a:r>
            <a:r>
              <a:rPr lang="fr-FR" dirty="0" err="1"/>
              <a:t>legitimacy</a:t>
            </a:r>
            <a:r>
              <a:rPr lang="fr-FR" dirty="0"/>
              <a:t> </a:t>
            </a:r>
            <a:r>
              <a:rPr lang="fr-FR" dirty="0" err="1"/>
              <a:t>with</a:t>
            </a:r>
            <a:r>
              <a:rPr lang="fr-FR" dirty="0"/>
              <a:t> </a:t>
            </a:r>
            <a:r>
              <a:rPr lang="fr-FR" dirty="0" err="1"/>
              <a:t>operational</a:t>
            </a:r>
            <a:r>
              <a:rPr lang="fr-FR" dirty="0"/>
              <a:t> services?</a:t>
            </a:r>
          </a:p>
          <a:p>
            <a:r>
              <a:rPr lang="fr-FR" dirty="0"/>
              <a:t>Launch of </a:t>
            </a:r>
            <a:r>
              <a:rPr lang="fr-FR" dirty="0" err="1"/>
              <a:t>awareness-raising</a:t>
            </a:r>
            <a:r>
              <a:rPr lang="fr-FR" dirty="0"/>
              <a:t> for staff via the agreement </a:t>
            </a:r>
            <a:r>
              <a:rPr lang="fr-FR" dirty="0" err="1"/>
              <a:t>with</a:t>
            </a:r>
            <a:r>
              <a:rPr lang="fr-FR" dirty="0"/>
              <a:t> ALOEN (</a:t>
            </a:r>
            <a:r>
              <a:rPr lang="fr-FR" dirty="0" err="1"/>
              <a:t>energy</a:t>
            </a:r>
            <a:r>
              <a:rPr lang="fr-FR" dirty="0"/>
              <a:t> </a:t>
            </a:r>
            <a:r>
              <a:rPr lang="fr-FR" dirty="0" err="1"/>
              <a:t>agency</a:t>
            </a:r>
            <a:r>
              <a:rPr lang="fr-FR" dirty="0"/>
              <a:t>)</a:t>
            </a:r>
          </a:p>
          <a:p>
            <a:r>
              <a:rPr lang="fr-FR" dirty="0" err="1"/>
              <a:t>Maintain</a:t>
            </a:r>
            <a:r>
              <a:rPr lang="fr-FR" dirty="0"/>
              <a:t> the </a:t>
            </a:r>
            <a:r>
              <a:rPr lang="fr-FR" dirty="0" err="1"/>
              <a:t>number</a:t>
            </a:r>
            <a:r>
              <a:rPr lang="fr-FR" dirty="0"/>
              <a:t> of staff </a:t>
            </a:r>
            <a:r>
              <a:rPr lang="fr-FR" dirty="0" err="1"/>
              <a:t>allocated</a:t>
            </a:r>
            <a:r>
              <a:rPr lang="fr-FR" dirty="0"/>
              <a:t> to the </a:t>
            </a:r>
            <a:r>
              <a:rPr lang="fr-FR" dirty="0" err="1"/>
              <a:t>energy</a:t>
            </a:r>
            <a:r>
              <a:rPr lang="fr-FR" dirty="0"/>
              <a:t> </a:t>
            </a:r>
            <a:r>
              <a:rPr lang="fr-FR" dirty="0" err="1"/>
              <a:t>department</a:t>
            </a:r>
            <a:r>
              <a:rPr lang="fr-FR" dirty="0"/>
              <a:t>?</a:t>
            </a:r>
          </a:p>
          <a:p>
            <a:r>
              <a:rPr lang="fr-FR" dirty="0" err="1"/>
              <a:t>Maintain</a:t>
            </a:r>
            <a:r>
              <a:rPr lang="fr-FR" dirty="0"/>
              <a:t> the SEU action </a:t>
            </a:r>
            <a:r>
              <a:rPr lang="fr-FR" dirty="0" err="1"/>
              <a:t>funding</a:t>
            </a:r>
            <a:r>
              <a:rPr lang="fr-FR" dirty="0"/>
              <a:t> in future budgets</a:t>
            </a:r>
          </a:p>
          <a:p>
            <a:r>
              <a:rPr lang="fr-FR" dirty="0"/>
              <a:t>How can </a:t>
            </a:r>
            <a:r>
              <a:rPr lang="fr-FR" dirty="0" err="1"/>
              <a:t>energy</a:t>
            </a:r>
            <a:r>
              <a:rPr lang="fr-FR" dirty="0"/>
              <a:t> </a:t>
            </a:r>
            <a:r>
              <a:rPr lang="fr-FR" dirty="0" err="1"/>
              <a:t>savings</a:t>
            </a:r>
            <a:r>
              <a:rPr lang="fr-FR" dirty="0"/>
              <a:t> </a:t>
            </a:r>
            <a:r>
              <a:rPr lang="fr-FR" dirty="0" err="1"/>
              <a:t>be</a:t>
            </a:r>
            <a:r>
              <a:rPr lang="fr-FR" dirty="0"/>
              <a:t> </a:t>
            </a:r>
            <a:r>
              <a:rPr lang="fr-FR" dirty="0" err="1"/>
              <a:t>systematically</a:t>
            </a:r>
            <a:r>
              <a:rPr lang="fr-FR" dirty="0"/>
              <a:t> </a:t>
            </a:r>
            <a:r>
              <a:rPr lang="fr-FR" dirty="0" err="1"/>
              <a:t>integrated</a:t>
            </a:r>
            <a:r>
              <a:rPr lang="fr-FR" dirty="0"/>
              <a:t> </a:t>
            </a:r>
            <a:r>
              <a:rPr lang="fr-FR" dirty="0" err="1"/>
              <a:t>into</a:t>
            </a:r>
            <a:r>
              <a:rPr lang="fr-FR" dirty="0"/>
              <a:t> the </a:t>
            </a:r>
            <a:r>
              <a:rPr lang="fr-FR" dirty="0" err="1"/>
              <a:t>Multiannual</a:t>
            </a:r>
            <a:r>
              <a:rPr lang="fr-FR" dirty="0"/>
              <a:t> </a:t>
            </a:r>
            <a:r>
              <a:rPr lang="fr-FR" dirty="0" err="1"/>
              <a:t>investment</a:t>
            </a:r>
            <a:r>
              <a:rPr lang="fr-FR" dirty="0"/>
              <a:t> plan?</a:t>
            </a:r>
          </a:p>
          <a:p>
            <a:r>
              <a:rPr lang="fr-FR" dirty="0"/>
              <a:t>Modification of the scope : </a:t>
            </a:r>
          </a:p>
          <a:p>
            <a:pPr lvl="1"/>
            <a:r>
              <a:rPr lang="fr-FR" dirty="0"/>
              <a:t>Monitoring of </a:t>
            </a:r>
            <a:r>
              <a:rPr lang="fr-FR" dirty="0" err="1"/>
              <a:t>overall</a:t>
            </a:r>
            <a:r>
              <a:rPr lang="fr-FR" dirty="0"/>
              <a:t> fuel </a:t>
            </a:r>
            <a:r>
              <a:rPr lang="fr-FR" dirty="0" err="1"/>
              <a:t>consumption</a:t>
            </a:r>
            <a:r>
              <a:rPr lang="fr-FR" dirty="0"/>
              <a:t> </a:t>
            </a:r>
            <a:r>
              <a:rPr lang="fr-FR" dirty="0" err="1"/>
              <a:t>which</a:t>
            </a:r>
            <a:r>
              <a:rPr lang="fr-FR" dirty="0"/>
              <a:t> </a:t>
            </a:r>
            <a:r>
              <a:rPr lang="fr-FR" dirty="0" err="1"/>
              <a:t>includes</a:t>
            </a:r>
            <a:r>
              <a:rPr lang="fr-FR" dirty="0"/>
              <a:t> </a:t>
            </a:r>
            <a:r>
              <a:rPr lang="fr-FR" dirty="0" err="1"/>
              <a:t>small</a:t>
            </a:r>
            <a:r>
              <a:rPr lang="fr-FR" dirty="0"/>
              <a:t> machines (</a:t>
            </a:r>
            <a:r>
              <a:rPr lang="fr-FR" dirty="0" err="1"/>
              <a:t>park</a:t>
            </a:r>
            <a:r>
              <a:rPr lang="fr-FR" dirty="0"/>
              <a:t> and </a:t>
            </a:r>
            <a:r>
              <a:rPr lang="fr-FR" dirty="0" err="1"/>
              <a:t>gardens</a:t>
            </a:r>
            <a:r>
              <a:rPr lang="fr-FR" dirty="0"/>
              <a:t>) and </a:t>
            </a:r>
            <a:r>
              <a:rPr lang="fr-FR" dirty="0" err="1"/>
              <a:t>heavy</a:t>
            </a:r>
            <a:r>
              <a:rPr lang="fr-FR" dirty="0"/>
              <a:t> </a:t>
            </a:r>
            <a:r>
              <a:rPr lang="fr-FR" dirty="0" err="1"/>
              <a:t>goods</a:t>
            </a:r>
            <a:r>
              <a:rPr lang="fr-FR" dirty="0"/>
              <a:t> </a:t>
            </a:r>
            <a:r>
              <a:rPr lang="fr-FR" dirty="0" err="1"/>
              <a:t>vehicles</a:t>
            </a:r>
            <a:r>
              <a:rPr lang="fr-FR" dirty="0"/>
              <a:t> (cherry </a:t>
            </a:r>
            <a:r>
              <a:rPr lang="fr-FR" dirty="0" err="1"/>
              <a:t>pickers</a:t>
            </a:r>
            <a:r>
              <a:rPr lang="fr-FR" dirty="0"/>
              <a:t>)</a:t>
            </a:r>
          </a:p>
          <a:p>
            <a:pPr lvl="1"/>
            <a:r>
              <a:rPr lang="fr-FR" dirty="0"/>
              <a:t>Monitoring the </a:t>
            </a:r>
            <a:r>
              <a:rPr lang="fr-FR" dirty="0" err="1"/>
              <a:t>consumption</a:t>
            </a:r>
            <a:r>
              <a:rPr lang="fr-FR" dirty="0"/>
              <a:t> of transport </a:t>
            </a:r>
            <a:r>
              <a:rPr lang="fr-FR" dirty="0" err="1"/>
              <a:t>vehicles</a:t>
            </a:r>
            <a:endParaRPr lang="fr-FR" dirty="0"/>
          </a:p>
          <a:p>
            <a:pPr marL="45720" indent="0">
              <a:buNone/>
            </a:pPr>
            <a:endParaRPr lang="fr-FR" dirty="0"/>
          </a:p>
          <a:p>
            <a:pPr marL="45720" indent="0">
              <a:buNone/>
            </a:pPr>
            <a:endParaRPr lang="fr-FR" dirty="0"/>
          </a:p>
        </p:txBody>
      </p:sp>
    </p:spTree>
    <p:extLst>
      <p:ext uri="{BB962C8B-B14F-4D97-AF65-F5344CB8AC3E}">
        <p14:creationId xmlns:p14="http://schemas.microsoft.com/office/powerpoint/2010/main" val="2006715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ctrTitle"/>
          </p:nvPr>
        </p:nvSpPr>
        <p:spPr/>
        <p:txBody>
          <a:bodyPr>
            <a:normAutofit/>
          </a:bodyPr>
          <a:lstStyle/>
          <a:p>
            <a:r>
              <a:rPr lang="fr-FR" sz="5400" err="1">
                <a:solidFill>
                  <a:schemeClr val="accent1"/>
                </a:solidFill>
                <a:effectLst>
                  <a:outerShdw blurRad="50800" dist="38100" dir="2700000" algn="tl" rotWithShape="0">
                    <a:prstClr val="black">
                      <a:alpha val="40000"/>
                    </a:prstClr>
                  </a:outerShdw>
                </a:effectLst>
              </a:rPr>
              <a:t>Thank</a:t>
            </a:r>
            <a:r>
              <a:rPr lang="fr-FR" sz="5400">
                <a:solidFill>
                  <a:schemeClr val="accent1"/>
                </a:solidFill>
                <a:effectLst>
                  <a:outerShdw blurRad="50800" dist="38100" dir="2700000" algn="tl" rotWithShape="0">
                    <a:prstClr val="black">
                      <a:alpha val="40000"/>
                    </a:prstClr>
                  </a:outerShdw>
                </a:effectLst>
              </a:rPr>
              <a:t> </a:t>
            </a:r>
            <a:r>
              <a:rPr lang="fr-FR" sz="5400" err="1">
                <a:solidFill>
                  <a:schemeClr val="accent1"/>
                </a:solidFill>
                <a:effectLst>
                  <a:outerShdw blurRad="50800" dist="38100" dir="2700000" algn="tl" rotWithShape="0">
                    <a:prstClr val="black">
                      <a:alpha val="40000"/>
                    </a:prstClr>
                  </a:outerShdw>
                </a:effectLst>
              </a:rPr>
              <a:t>you</a:t>
            </a:r>
            <a:endParaRPr lang="fr-FR" sz="5400">
              <a:solidFill>
                <a:schemeClr val="accent1"/>
              </a:solidFill>
              <a:effectLst>
                <a:outerShdw blurRad="50800" dist="38100" dir="2700000" algn="tl" rotWithShape="0">
                  <a:prstClr val="black">
                    <a:alpha val="40000"/>
                  </a:prstClr>
                </a:outerShdw>
              </a:effectLst>
            </a:endParaRPr>
          </a:p>
        </p:txBody>
      </p:sp>
      <p:pic>
        <p:nvPicPr>
          <p:cNvPr id="4" name="Image 3">
            <a:extLst>
              <a:ext uri="{FF2B5EF4-FFF2-40B4-BE49-F238E27FC236}">
                <a16:creationId xmlns:a16="http://schemas.microsoft.com/office/drawing/2014/main" id="{1E208377-2D3D-43B8-92DD-B900F957165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1951" y="626478"/>
            <a:ext cx="1505002" cy="1964035"/>
          </a:xfrm>
          <a:prstGeom prst="rect">
            <a:avLst/>
          </a:prstGeom>
          <a:noFill/>
          <a:ln>
            <a:noFill/>
          </a:ln>
        </p:spPr>
      </p:pic>
      <p:sp>
        <p:nvSpPr>
          <p:cNvPr id="5" name="ZoneTexte 4">
            <a:extLst>
              <a:ext uri="{FF2B5EF4-FFF2-40B4-BE49-F238E27FC236}">
                <a16:creationId xmlns:a16="http://schemas.microsoft.com/office/drawing/2014/main" id="{6EE2E8AE-BA11-44E0-B796-91D474A25797}"/>
              </a:ext>
            </a:extLst>
          </p:cNvPr>
          <p:cNvSpPr txBox="1"/>
          <p:nvPr/>
        </p:nvSpPr>
        <p:spPr>
          <a:xfrm>
            <a:off x="3902994" y="4573559"/>
            <a:ext cx="3722915" cy="400110"/>
          </a:xfrm>
          <a:prstGeom prst="rect">
            <a:avLst/>
          </a:prstGeom>
          <a:noFill/>
        </p:spPr>
        <p:txBody>
          <a:bodyPr wrap="square" rtlCol="0">
            <a:spAutoFit/>
          </a:bodyPr>
          <a:lstStyle/>
          <a:p>
            <a:pPr algn="ctr"/>
            <a:r>
              <a:rPr lang="fr-FR" sz="2000">
                <a:solidFill>
                  <a:schemeClr val="accent1"/>
                </a:solidFill>
              </a:rPr>
              <a:t>Questions ?</a:t>
            </a:r>
          </a:p>
        </p:txBody>
      </p:sp>
    </p:spTree>
    <p:extLst>
      <p:ext uri="{BB962C8B-B14F-4D97-AF65-F5344CB8AC3E}">
        <p14:creationId xmlns:p14="http://schemas.microsoft.com/office/powerpoint/2010/main" val="2675223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1147159" y="595836"/>
            <a:ext cx="10410431" cy="844081"/>
          </a:xfrm>
        </p:spPr>
        <p:txBody>
          <a:bodyPr>
            <a:noAutofit/>
          </a:bodyPr>
          <a:lstStyle/>
          <a:p>
            <a:r>
              <a:rPr lang="fr-FR" err="1"/>
              <a:t>Context</a:t>
            </a:r>
            <a:r>
              <a:rPr lang="fr-FR"/>
              <a:t> of the Energy Management System</a:t>
            </a:r>
          </a:p>
        </p:txBody>
      </p:sp>
      <p:sp>
        <p:nvSpPr>
          <p:cNvPr id="3" name="Espace réservé du contenu 2"/>
          <p:cNvSpPr>
            <a:spLocks noGrp="1"/>
          </p:cNvSpPr>
          <p:nvPr>
            <p:ph sz="half" idx="1"/>
          </p:nvPr>
        </p:nvSpPr>
        <p:spPr>
          <a:xfrm>
            <a:off x="1130653" y="1954647"/>
            <a:ext cx="4754880" cy="2484983"/>
          </a:xfrm>
        </p:spPr>
        <p:txBody>
          <a:bodyPr anchor="t">
            <a:normAutofit/>
          </a:bodyPr>
          <a:lstStyle/>
          <a:p>
            <a:pPr marL="45720" indent="0">
              <a:buNone/>
            </a:pPr>
            <a:r>
              <a:rPr lang="en-GB" u="sng" dirty="0"/>
              <a:t>An engaged city</a:t>
            </a:r>
            <a:r>
              <a:rPr lang="en-GB" dirty="0"/>
              <a:t> : </a:t>
            </a:r>
            <a:endParaRPr lang="fr-FR" dirty="0"/>
          </a:p>
          <a:p>
            <a:pPr lvl="1">
              <a:buFont typeface="Arial" panose="020B0604020202020204" pitchFamily="34" charset="0"/>
              <a:buChar char="•"/>
            </a:pPr>
            <a:r>
              <a:rPr lang="en-GB" dirty="0"/>
              <a:t>EMS since 2019 : Compete4SECAP</a:t>
            </a:r>
          </a:p>
          <a:p>
            <a:pPr lvl="1">
              <a:buFont typeface="Arial" panose="020B0604020202020204" pitchFamily="34" charset="0"/>
              <a:buChar char="•"/>
            </a:pPr>
            <a:r>
              <a:rPr lang="en-GB" dirty="0"/>
              <a:t>Certified since 2020</a:t>
            </a:r>
          </a:p>
          <a:p>
            <a:pPr lvl="1">
              <a:buFont typeface="Arial" panose="020B0604020202020204" pitchFamily="34" charset="0"/>
              <a:buChar char="•"/>
            </a:pPr>
            <a:r>
              <a:rPr lang="en-GB" dirty="0"/>
              <a:t>Surveillance audit number 2 : June 023</a:t>
            </a:r>
          </a:p>
          <a:p>
            <a:pPr>
              <a:buFont typeface="Courier New" panose="02070309020205020404" pitchFamily="49" charset="0"/>
              <a:buChar char="o"/>
            </a:pPr>
            <a:endParaRPr lang="en-GB" dirty="0"/>
          </a:p>
        </p:txBody>
      </p:sp>
      <p:sp>
        <p:nvSpPr>
          <p:cNvPr id="4" name="Espace réservé de la date 3"/>
          <p:cNvSpPr>
            <a:spLocks noGrp="1"/>
          </p:cNvSpPr>
          <p:nvPr>
            <p:ph type="dt" sz="half" idx="10"/>
          </p:nvPr>
        </p:nvSpPr>
        <p:spPr/>
        <p:txBody>
          <a:bodyPr/>
          <a:lstStyle/>
          <a:p>
            <a:fld id="{010ED657-087C-4805-BC0B-F127A35A5446}" type="datetime1">
              <a:rPr lang="fr-FR" smtClean="0"/>
              <a:t>21/04/2023</a:t>
            </a:fld>
            <a:endParaRPr lang="en-US"/>
          </a:p>
        </p:txBody>
      </p:sp>
      <p:sp>
        <p:nvSpPr>
          <p:cNvPr id="5" name="Espace réservé du pied de page 4">
            <a:extLst>
              <a:ext uri="{FF2B5EF4-FFF2-40B4-BE49-F238E27FC236}">
                <a16:creationId xmlns:a16="http://schemas.microsoft.com/office/drawing/2014/main" id="{DB5BDF40-AD28-4417-A756-7F6F89646B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14D2FC-14ED-492C-9EC7-EAE9DC0AF421}"/>
              </a:ext>
            </a:extLst>
          </p:cNvPr>
          <p:cNvSpPr>
            <a:spLocks noGrp="1"/>
          </p:cNvSpPr>
          <p:nvPr>
            <p:ph type="sldNum" sz="quarter" idx="12"/>
          </p:nvPr>
        </p:nvSpPr>
        <p:spPr/>
        <p:txBody>
          <a:bodyPr/>
          <a:lstStyle/>
          <a:p>
            <a:fld id="{4FAB73BC-B049-4115-A692-8D63A059BFB8}" type="slidenum">
              <a:rPr lang="en-US" smtClean="0"/>
              <a:t>16</a:t>
            </a:fld>
            <a:endParaRPr lang="en-US"/>
          </a:p>
        </p:txBody>
      </p:sp>
      <p:pic>
        <p:nvPicPr>
          <p:cNvPr id="13" name="Image 13" descr="Une image contenant diagramme&#10;&#10;Description générée automatiquement">
            <a:extLst>
              <a:ext uri="{FF2B5EF4-FFF2-40B4-BE49-F238E27FC236}">
                <a16:creationId xmlns:a16="http://schemas.microsoft.com/office/drawing/2014/main" id="{A1A6C638-610F-75FE-88FC-A91A10D2C88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45435" y="2469153"/>
            <a:ext cx="6256435" cy="2846242"/>
          </a:xfrm>
          <a:prstGeom prst="rect">
            <a:avLst/>
          </a:prstGeom>
        </p:spPr>
      </p:pic>
      <p:sp>
        <p:nvSpPr>
          <p:cNvPr id="15" name="Espace réservé du contenu 2">
            <a:extLst>
              <a:ext uri="{FF2B5EF4-FFF2-40B4-BE49-F238E27FC236}">
                <a16:creationId xmlns:a16="http://schemas.microsoft.com/office/drawing/2014/main" id="{E35FCB86-965B-0E4A-CCEE-690DB5DD1DBF}"/>
              </a:ext>
            </a:extLst>
          </p:cNvPr>
          <p:cNvSpPr txBox="1">
            <a:spLocks/>
          </p:cNvSpPr>
          <p:nvPr/>
        </p:nvSpPr>
        <p:spPr>
          <a:xfrm>
            <a:off x="1147160" y="4006102"/>
            <a:ext cx="4754880" cy="1823623"/>
          </a:xfrm>
          <a:prstGeom prst="rect">
            <a:avLst/>
          </a:prstGeom>
        </p:spPr>
        <p:txBody>
          <a:bodyPr vert="horz" lIns="91440" tIns="45720" rIns="91440" bIns="45720" rtlCol="0" anchor="t">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GB" u="sng"/>
              <a:t>ISO 50 001 on all the perimeter </a:t>
            </a:r>
            <a:r>
              <a:rPr lang="en-GB"/>
              <a:t>: </a:t>
            </a:r>
          </a:p>
          <a:p>
            <a:pPr lvl="1">
              <a:buFont typeface="Arial" panose="020B0604020202020204" pitchFamily="34" charset="0"/>
              <a:buChar char="•"/>
            </a:pPr>
            <a:r>
              <a:rPr lang="en-GB"/>
              <a:t>233 buildings</a:t>
            </a:r>
          </a:p>
          <a:p>
            <a:pPr lvl="1">
              <a:buFont typeface="Arial" panose="020B0604020202020204" pitchFamily="34" charset="0"/>
              <a:buChar char="•"/>
            </a:pPr>
            <a:r>
              <a:rPr lang="en-GB"/>
              <a:t>9956 street lamps</a:t>
            </a:r>
          </a:p>
          <a:p>
            <a:pPr lvl="1">
              <a:buFont typeface="Arial" panose="020B0604020202020204" pitchFamily="34" charset="0"/>
              <a:buChar char="•"/>
            </a:pPr>
            <a:r>
              <a:rPr lang="en-GB"/>
              <a:t>178 vehicles</a:t>
            </a:r>
          </a:p>
        </p:txBody>
      </p:sp>
    </p:spTree>
    <p:extLst>
      <p:ext uri="{BB962C8B-B14F-4D97-AF65-F5344CB8AC3E}">
        <p14:creationId xmlns:p14="http://schemas.microsoft.com/office/powerpoint/2010/main" val="720390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299556-4A8A-1C5C-1278-00BC7BE8E217}"/>
              </a:ext>
            </a:extLst>
          </p:cNvPr>
          <p:cNvSpPr>
            <a:spLocks noGrp="1"/>
          </p:cNvSpPr>
          <p:nvPr>
            <p:ph type="title"/>
          </p:nvPr>
        </p:nvSpPr>
        <p:spPr>
          <a:xfrm>
            <a:off x="1143000" y="609600"/>
            <a:ext cx="9875520" cy="1356360"/>
          </a:xfrm>
        </p:spPr>
        <p:txBody>
          <a:bodyPr/>
          <a:lstStyle/>
          <a:p>
            <a:pPr algn="r"/>
            <a:r>
              <a:rPr lang="fr-FR" dirty="0"/>
              <a:t>City of Lorient</a:t>
            </a:r>
          </a:p>
        </p:txBody>
      </p:sp>
      <p:pic>
        <p:nvPicPr>
          <p:cNvPr id="11" name="Espace réservé du contenu 10">
            <a:extLst>
              <a:ext uri="{FF2B5EF4-FFF2-40B4-BE49-F238E27FC236}">
                <a16:creationId xmlns:a16="http://schemas.microsoft.com/office/drawing/2014/main" id="{8D4239C0-8BD4-4EAF-89CC-19E952F63C09}"/>
              </a:ext>
            </a:extLst>
          </p:cNvPr>
          <p:cNvPicPr>
            <a:picLocks noGrp="1" noChangeAspect="1"/>
          </p:cNvPicPr>
          <p:nvPr>
            <p:ph idx="1"/>
          </p:nvPr>
        </p:nvPicPr>
        <p:blipFill>
          <a:blip r:embed="rId3"/>
          <a:stretch>
            <a:fillRect/>
          </a:stretch>
        </p:blipFill>
        <p:spPr>
          <a:xfrm>
            <a:off x="7030436" y="1711645"/>
            <a:ext cx="4837338" cy="2717691"/>
          </a:xfrm>
          <a:ln>
            <a:solidFill>
              <a:schemeClr val="tx1"/>
            </a:solidFill>
          </a:ln>
        </p:spPr>
      </p:pic>
      <p:sp>
        <p:nvSpPr>
          <p:cNvPr id="4" name="Espace réservé de la date 3">
            <a:extLst>
              <a:ext uri="{FF2B5EF4-FFF2-40B4-BE49-F238E27FC236}">
                <a16:creationId xmlns:a16="http://schemas.microsoft.com/office/drawing/2014/main" id="{59447AE0-4407-F065-2775-B70CE448118A}"/>
              </a:ext>
            </a:extLst>
          </p:cNvPr>
          <p:cNvSpPr>
            <a:spLocks noGrp="1"/>
          </p:cNvSpPr>
          <p:nvPr>
            <p:ph type="dt" sz="half" idx="10"/>
          </p:nvPr>
        </p:nvSpPr>
        <p:spPr/>
        <p:txBody>
          <a:bodyPr/>
          <a:lstStyle/>
          <a:p>
            <a:fld id="{6F80AEE2-1620-47A4-B5B8-5A764D99858C}" type="datetime1">
              <a:rPr lang="fr-FR" smtClean="0"/>
              <a:t>21/04/2023</a:t>
            </a:fld>
            <a:endParaRPr lang="en-US"/>
          </a:p>
        </p:txBody>
      </p:sp>
      <p:sp>
        <p:nvSpPr>
          <p:cNvPr id="5" name="Espace réservé du pied de page 4">
            <a:extLst>
              <a:ext uri="{FF2B5EF4-FFF2-40B4-BE49-F238E27FC236}">
                <a16:creationId xmlns:a16="http://schemas.microsoft.com/office/drawing/2014/main" id="{EF9967FD-6F28-8F91-F008-CAABDF65F32C}"/>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1550CA8E-A5B5-B964-6764-E7CD0899D357}"/>
              </a:ext>
            </a:extLst>
          </p:cNvPr>
          <p:cNvSpPr>
            <a:spLocks noGrp="1"/>
          </p:cNvSpPr>
          <p:nvPr>
            <p:ph type="sldNum" sz="quarter" idx="12"/>
          </p:nvPr>
        </p:nvSpPr>
        <p:spPr/>
        <p:txBody>
          <a:bodyPr/>
          <a:lstStyle/>
          <a:p>
            <a:fld id="{4FAB73BC-B049-4115-A692-8D63A059BFB8}" type="slidenum">
              <a:rPr lang="en-US" dirty="0"/>
              <a:t>2</a:t>
            </a:fld>
            <a:endParaRPr lang="en-US"/>
          </a:p>
        </p:txBody>
      </p:sp>
      <p:pic>
        <p:nvPicPr>
          <p:cNvPr id="7" name="Picture 4">
            <a:extLst>
              <a:ext uri="{FF2B5EF4-FFF2-40B4-BE49-F238E27FC236}">
                <a16:creationId xmlns:a16="http://schemas.microsoft.com/office/drawing/2014/main" id="{13AC365F-EAE4-4BEA-AAE7-5E6D9212B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73" y="573782"/>
            <a:ext cx="3578738" cy="2752875"/>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2" name="Espace réservé du contenu 2">
            <a:extLst>
              <a:ext uri="{FF2B5EF4-FFF2-40B4-BE49-F238E27FC236}">
                <a16:creationId xmlns:a16="http://schemas.microsoft.com/office/drawing/2014/main" id="{F2B30EA3-F60B-495E-B152-A3BF53D63D53}"/>
              </a:ext>
            </a:extLst>
          </p:cNvPr>
          <p:cNvSpPr txBox="1">
            <a:spLocks/>
          </p:cNvSpPr>
          <p:nvPr/>
        </p:nvSpPr>
        <p:spPr>
          <a:xfrm>
            <a:off x="6246574" y="4619570"/>
            <a:ext cx="4754880" cy="1452458"/>
          </a:xfrm>
          <a:prstGeom prst="rect">
            <a:avLst/>
          </a:prstGeom>
        </p:spPr>
        <p:txBody>
          <a:bodyPr vert="horz" lIns="91440" tIns="45720" rIns="91440" bIns="45720" rtlCol="0" anchor="t">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GB" b="1" u="sng" dirty="0"/>
              <a:t>ISO 50 001 </a:t>
            </a:r>
            <a:r>
              <a:rPr lang="en-GB" u="sng" dirty="0"/>
              <a:t>on all the perimeter </a:t>
            </a:r>
            <a:r>
              <a:rPr lang="en-GB" dirty="0"/>
              <a:t>: </a:t>
            </a:r>
          </a:p>
          <a:p>
            <a:pPr lvl="1">
              <a:buFont typeface="Arial" panose="020B0604020202020204" pitchFamily="34" charset="0"/>
              <a:buChar char="•"/>
            </a:pPr>
            <a:r>
              <a:rPr lang="en-GB" dirty="0"/>
              <a:t>233 municipal buildings (300 000 m²)</a:t>
            </a:r>
          </a:p>
          <a:p>
            <a:pPr lvl="1">
              <a:buFont typeface="Arial" panose="020B0604020202020204" pitchFamily="34" charset="0"/>
              <a:buChar char="•"/>
            </a:pPr>
            <a:r>
              <a:rPr lang="en-GB" dirty="0"/>
              <a:t>9956 street lamps</a:t>
            </a:r>
          </a:p>
          <a:p>
            <a:pPr lvl="1">
              <a:buFont typeface="Arial" panose="020B0604020202020204" pitchFamily="34" charset="0"/>
              <a:buChar char="•"/>
            </a:pPr>
            <a:r>
              <a:rPr lang="en-GB" dirty="0"/>
              <a:t>178 vehicles</a:t>
            </a:r>
          </a:p>
          <a:p>
            <a:pPr lvl="1">
              <a:buFont typeface="Arial" panose="020B0604020202020204" pitchFamily="34" charset="0"/>
              <a:buChar char="•"/>
            </a:pPr>
            <a:endParaRPr lang="en-GB" dirty="0"/>
          </a:p>
        </p:txBody>
      </p:sp>
      <p:sp>
        <p:nvSpPr>
          <p:cNvPr id="13" name="Espace réservé du contenu 2">
            <a:extLst>
              <a:ext uri="{FF2B5EF4-FFF2-40B4-BE49-F238E27FC236}">
                <a16:creationId xmlns:a16="http://schemas.microsoft.com/office/drawing/2014/main" id="{3234B573-6F71-4E2D-8BE7-59FB8CF985DF}"/>
              </a:ext>
            </a:extLst>
          </p:cNvPr>
          <p:cNvSpPr txBox="1">
            <a:spLocks/>
          </p:cNvSpPr>
          <p:nvPr/>
        </p:nvSpPr>
        <p:spPr>
          <a:xfrm>
            <a:off x="523951" y="4142871"/>
            <a:ext cx="5572049" cy="2067930"/>
          </a:xfrm>
          <a:prstGeom prst="rect">
            <a:avLst/>
          </a:prstGeom>
        </p:spPr>
        <p:txBody>
          <a:bodyPr vert="horz" lIns="91440" tIns="45720" rIns="91440" bIns="45720" rtlCol="0" anchor="t">
            <a:normAutofit fontScale="92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Font typeface="Corbel" pitchFamily="34" charset="0"/>
              <a:buNone/>
            </a:pPr>
            <a:r>
              <a:rPr lang="en-GB" u="sng" dirty="0"/>
              <a:t>An engaged city</a:t>
            </a:r>
            <a:r>
              <a:rPr lang="en-GB" dirty="0"/>
              <a:t> : </a:t>
            </a:r>
          </a:p>
          <a:p>
            <a:r>
              <a:rPr lang="fr-FR" dirty="0" err="1"/>
              <a:t>European</a:t>
            </a:r>
            <a:r>
              <a:rPr lang="fr-FR" dirty="0"/>
              <a:t> </a:t>
            </a:r>
            <a:r>
              <a:rPr lang="fr-FR" dirty="0" err="1"/>
              <a:t>energy</a:t>
            </a:r>
            <a:r>
              <a:rPr lang="fr-FR" dirty="0"/>
              <a:t> </a:t>
            </a:r>
            <a:r>
              <a:rPr lang="fr-FR" dirty="0" err="1"/>
              <a:t>award</a:t>
            </a:r>
            <a:r>
              <a:rPr lang="fr-FR" dirty="0"/>
              <a:t> </a:t>
            </a:r>
            <a:r>
              <a:rPr lang="fr-FR" dirty="0" err="1"/>
              <a:t>since</a:t>
            </a:r>
            <a:r>
              <a:rPr lang="fr-FR" dirty="0"/>
              <a:t> 2015</a:t>
            </a:r>
          </a:p>
          <a:p>
            <a:pPr lvl="1"/>
            <a:r>
              <a:rPr lang="fr-FR" dirty="0"/>
              <a:t>Gold </a:t>
            </a:r>
            <a:r>
              <a:rPr lang="fr-FR" dirty="0" err="1"/>
              <a:t>level</a:t>
            </a:r>
            <a:r>
              <a:rPr lang="fr-FR" dirty="0"/>
              <a:t> </a:t>
            </a:r>
            <a:r>
              <a:rPr lang="fr-FR" dirty="0" err="1"/>
              <a:t>since</a:t>
            </a:r>
            <a:r>
              <a:rPr lang="fr-FR" dirty="0"/>
              <a:t> 2020</a:t>
            </a:r>
          </a:p>
          <a:p>
            <a:pPr>
              <a:buFont typeface="Arial" panose="020B0604020202020204" pitchFamily="34" charset="0"/>
              <a:buChar char="•"/>
            </a:pPr>
            <a:r>
              <a:rPr lang="en-GB" dirty="0"/>
              <a:t>EMS since 2019 : Compete4SECAP</a:t>
            </a:r>
          </a:p>
          <a:p>
            <a:pPr lvl="1">
              <a:buFont typeface="Arial" panose="020B0604020202020204" pitchFamily="34" charset="0"/>
              <a:buChar char="•"/>
            </a:pPr>
            <a:r>
              <a:rPr lang="en-GB" dirty="0"/>
              <a:t>Certified since 2020</a:t>
            </a:r>
          </a:p>
          <a:p>
            <a:pPr lvl="1">
              <a:buFont typeface="Arial" panose="020B0604020202020204" pitchFamily="34" charset="0"/>
              <a:buChar char="•"/>
            </a:pPr>
            <a:r>
              <a:rPr lang="en-GB" dirty="0"/>
              <a:t>Surveillance audit number 2 : June 023</a:t>
            </a:r>
          </a:p>
          <a:p>
            <a:pPr>
              <a:buFont typeface="Courier New" panose="02070309020205020404" pitchFamily="49" charset="0"/>
              <a:buChar char="o"/>
            </a:pPr>
            <a:endParaRPr lang="en-GB" dirty="0"/>
          </a:p>
        </p:txBody>
      </p:sp>
      <p:sp>
        <p:nvSpPr>
          <p:cNvPr id="14" name="Espace réservé du contenu 2">
            <a:extLst>
              <a:ext uri="{FF2B5EF4-FFF2-40B4-BE49-F238E27FC236}">
                <a16:creationId xmlns:a16="http://schemas.microsoft.com/office/drawing/2014/main" id="{2468AD96-0546-47F9-BE50-A80EB607A771}"/>
              </a:ext>
            </a:extLst>
          </p:cNvPr>
          <p:cNvSpPr txBox="1">
            <a:spLocks/>
          </p:cNvSpPr>
          <p:nvPr/>
        </p:nvSpPr>
        <p:spPr>
          <a:xfrm>
            <a:off x="4517065" y="1693256"/>
            <a:ext cx="2350217" cy="1660749"/>
          </a:xfrm>
          <a:prstGeom prst="rect">
            <a:avLst/>
          </a:prstGeom>
        </p:spPr>
        <p:txBody>
          <a:bodyPr vert="horz" lIns="91440" tIns="45720" rIns="91440" bIns="45720" rtlCol="0" anchor="t">
            <a:normAutofit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fr-FR" altLang="fr-FR" sz="1900" dirty="0"/>
              <a:t>West of France in the Brittany </a:t>
            </a:r>
            <a:r>
              <a:rPr lang="fr-FR" altLang="fr-FR" sz="1900" dirty="0" err="1"/>
              <a:t>region</a:t>
            </a:r>
            <a:endParaRPr lang="fr-FR" altLang="fr-FR" sz="1900" dirty="0"/>
          </a:p>
          <a:p>
            <a:r>
              <a:rPr lang="fr-FR" altLang="fr-FR" sz="1900" dirty="0"/>
              <a:t>A port city</a:t>
            </a:r>
          </a:p>
          <a:p>
            <a:r>
              <a:rPr lang="fr-FR" altLang="fr-FR" sz="1900" dirty="0"/>
              <a:t>57 000 </a:t>
            </a:r>
            <a:r>
              <a:rPr lang="fr-FR" altLang="fr-FR" sz="1900" dirty="0" err="1"/>
              <a:t>inhabitants</a:t>
            </a:r>
            <a:r>
              <a:rPr lang="fr-FR" altLang="fr-FR" sz="1900" dirty="0"/>
              <a:t> </a:t>
            </a:r>
            <a:r>
              <a:rPr lang="fr-FR" altLang="fr-FR" sz="1400" dirty="0"/>
              <a:t>(conurbation ~200 000)</a:t>
            </a:r>
          </a:p>
          <a:p>
            <a:pPr marL="45720" indent="0">
              <a:buNone/>
            </a:pPr>
            <a:endParaRPr lang="en-GB" dirty="0"/>
          </a:p>
        </p:txBody>
      </p:sp>
      <p:sp>
        <p:nvSpPr>
          <p:cNvPr id="15" name="Ellipse 14">
            <a:extLst>
              <a:ext uri="{FF2B5EF4-FFF2-40B4-BE49-F238E27FC236}">
                <a16:creationId xmlns:a16="http://schemas.microsoft.com/office/drawing/2014/main" id="{7EB6C0A2-8780-4EEF-85EE-C2F31108A7E7}"/>
              </a:ext>
            </a:extLst>
          </p:cNvPr>
          <p:cNvSpPr/>
          <p:nvPr/>
        </p:nvSpPr>
        <p:spPr>
          <a:xfrm>
            <a:off x="3358313" y="1675681"/>
            <a:ext cx="46037" cy="444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fr-FR"/>
          </a:p>
        </p:txBody>
      </p:sp>
      <p:cxnSp>
        <p:nvCxnSpPr>
          <p:cNvPr id="16" name="Connecteur droit avec flèche 15">
            <a:extLst>
              <a:ext uri="{FF2B5EF4-FFF2-40B4-BE49-F238E27FC236}">
                <a16:creationId xmlns:a16="http://schemas.microsoft.com/office/drawing/2014/main" id="{FFD26755-91F3-4FD8-9C39-24E69998F834}"/>
              </a:ext>
            </a:extLst>
          </p:cNvPr>
          <p:cNvCxnSpPr/>
          <p:nvPr/>
        </p:nvCxnSpPr>
        <p:spPr>
          <a:xfrm flipV="1">
            <a:off x="3080500" y="1737594"/>
            <a:ext cx="252413" cy="233362"/>
          </a:xfrm>
          <a:prstGeom prst="straightConnector1">
            <a:avLst/>
          </a:prstGeom>
          <a:ln w="31750">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https://lh6.googleusercontent.com/iFNyICKG48NNiv9WWm-fXFdnEVCUyYzwbbmOyeYhxb9aAhQVG_kyd2OXXcRNTBPQAv_plJvvZhssA9cpvnteEQHbDsdb2j4PU8SVp2BBvMNwD4B89CBO9zDy9vCeJT6DM-DdpgdKyP0lloOReR0=s2048">
            <a:extLst>
              <a:ext uri="{FF2B5EF4-FFF2-40B4-BE49-F238E27FC236}">
                <a16:creationId xmlns:a16="http://schemas.microsoft.com/office/drawing/2014/main" id="{E057C902-6672-4927-A340-B04E98C08D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4542" y="3354005"/>
            <a:ext cx="1854730" cy="741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427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C5BA40-492E-B049-002C-B312F56AC4D8}"/>
              </a:ext>
            </a:extLst>
          </p:cNvPr>
          <p:cNvSpPr>
            <a:spLocks noGrp="1"/>
          </p:cNvSpPr>
          <p:nvPr>
            <p:ph type="title"/>
          </p:nvPr>
        </p:nvSpPr>
        <p:spPr>
          <a:xfrm>
            <a:off x="1143000" y="609600"/>
            <a:ext cx="9875520" cy="878064"/>
          </a:xfrm>
        </p:spPr>
        <p:txBody>
          <a:bodyPr/>
          <a:lstStyle/>
          <a:p>
            <a:r>
              <a:rPr lang="fr-FR"/>
              <a:t>French </a:t>
            </a:r>
            <a:r>
              <a:rPr lang="fr-FR" err="1"/>
              <a:t>context</a:t>
            </a:r>
            <a:endParaRPr lang="fr-FR"/>
          </a:p>
        </p:txBody>
      </p:sp>
      <p:sp>
        <p:nvSpPr>
          <p:cNvPr id="3" name="Espace réservé du contenu 2">
            <a:extLst>
              <a:ext uri="{FF2B5EF4-FFF2-40B4-BE49-F238E27FC236}">
                <a16:creationId xmlns:a16="http://schemas.microsoft.com/office/drawing/2014/main" id="{CE58B355-DDDA-B2FB-6B22-AC7EF353C4B9}"/>
              </a:ext>
            </a:extLst>
          </p:cNvPr>
          <p:cNvSpPr>
            <a:spLocks noGrp="1"/>
          </p:cNvSpPr>
          <p:nvPr>
            <p:ph idx="1"/>
          </p:nvPr>
        </p:nvSpPr>
        <p:spPr>
          <a:xfrm>
            <a:off x="1143000" y="1795549"/>
            <a:ext cx="9872871" cy="4452851"/>
          </a:xfrm>
        </p:spPr>
        <p:txBody>
          <a:bodyPr vert="horz" lIns="91440" tIns="45720" rIns="91440" bIns="45720" rtlCol="0" anchor="t">
            <a:normAutofit lnSpcReduction="10000"/>
          </a:bodyPr>
          <a:lstStyle/>
          <a:p>
            <a:r>
              <a:rPr lang="fr-FR" b="1"/>
              <a:t>PCAET - SECAP</a:t>
            </a:r>
          </a:p>
          <a:p>
            <a:pPr marL="45720" indent="0">
              <a:buNone/>
            </a:pPr>
            <a:r>
              <a:rPr lang="fr-FR" err="1"/>
              <a:t>From</a:t>
            </a:r>
            <a:r>
              <a:rPr lang="fr-FR"/>
              <a:t> 2019: Obligation to set up a SECAP for inter-</a:t>
            </a:r>
            <a:r>
              <a:rPr lang="fr-FR" err="1"/>
              <a:t>municipalities</a:t>
            </a:r>
            <a:r>
              <a:rPr lang="fr-FR"/>
              <a:t> </a:t>
            </a:r>
            <a:r>
              <a:rPr lang="fr-FR" err="1"/>
              <a:t>with</a:t>
            </a:r>
            <a:r>
              <a:rPr lang="fr-FR"/>
              <a:t> more </a:t>
            </a:r>
            <a:r>
              <a:rPr lang="fr-FR" err="1"/>
              <a:t>than</a:t>
            </a:r>
            <a:r>
              <a:rPr lang="fr-FR"/>
              <a:t> 20,000 </a:t>
            </a:r>
            <a:r>
              <a:rPr lang="fr-FR" err="1"/>
              <a:t>inhabitants</a:t>
            </a:r>
            <a:endParaRPr lang="fr-FR"/>
          </a:p>
          <a:p>
            <a:r>
              <a:rPr lang="fr-FR" b="1"/>
              <a:t>National </a:t>
            </a:r>
            <a:r>
              <a:rPr lang="fr-FR" b="1" err="1"/>
              <a:t>low</a:t>
            </a:r>
            <a:r>
              <a:rPr lang="fr-FR" b="1"/>
              <a:t> </a:t>
            </a:r>
            <a:r>
              <a:rPr lang="fr-FR" b="1" err="1"/>
              <a:t>carbon</a:t>
            </a:r>
            <a:r>
              <a:rPr lang="fr-FR" b="1"/>
              <a:t> </a:t>
            </a:r>
            <a:r>
              <a:rPr lang="fr-FR" b="1" err="1"/>
              <a:t>strategy</a:t>
            </a:r>
            <a:r>
              <a:rPr lang="fr-FR" b="1"/>
              <a:t> (SNBC)</a:t>
            </a:r>
          </a:p>
          <a:p>
            <a:pPr marL="45720" indent="0">
              <a:buNone/>
            </a:pPr>
            <a:r>
              <a:rPr lang="fr-FR" err="1"/>
              <a:t>France's</a:t>
            </a:r>
            <a:r>
              <a:rPr lang="fr-FR"/>
              <a:t> roadmap to </a:t>
            </a:r>
            <a:r>
              <a:rPr lang="fr-FR" err="1"/>
              <a:t>carbon</a:t>
            </a:r>
            <a:r>
              <a:rPr lang="fr-FR"/>
              <a:t> </a:t>
            </a:r>
            <a:r>
              <a:rPr lang="fr-FR" err="1"/>
              <a:t>neutrality</a:t>
            </a:r>
            <a:r>
              <a:rPr lang="fr-FR"/>
              <a:t> by 2050</a:t>
            </a:r>
          </a:p>
          <a:p>
            <a:r>
              <a:rPr lang="fr-FR" b="1"/>
              <a:t> </a:t>
            </a:r>
            <a:r>
              <a:rPr lang="fr-FR" b="1" err="1"/>
              <a:t>Tertiary</a:t>
            </a:r>
            <a:r>
              <a:rPr lang="fr-FR" b="1"/>
              <a:t> </a:t>
            </a:r>
            <a:r>
              <a:rPr lang="fr-FR" b="1" err="1"/>
              <a:t>decree</a:t>
            </a:r>
            <a:endParaRPr lang="fr-FR" b="1"/>
          </a:p>
          <a:p>
            <a:pPr marL="45720" indent="0">
              <a:buNone/>
            </a:pPr>
            <a:r>
              <a:rPr lang="fr-FR"/>
              <a:t>All buildings over 1,000 m</a:t>
            </a:r>
            <a:r>
              <a:rPr lang="fr-FR" baseline="30000"/>
              <a:t>2</a:t>
            </a:r>
            <a:r>
              <a:rPr lang="fr-FR"/>
              <a:t> must </a:t>
            </a:r>
            <a:r>
              <a:rPr lang="fr-FR" err="1"/>
              <a:t>reduce</a:t>
            </a:r>
            <a:r>
              <a:rPr lang="fr-FR"/>
              <a:t> </a:t>
            </a:r>
            <a:r>
              <a:rPr lang="fr-FR" err="1"/>
              <a:t>their</a:t>
            </a:r>
            <a:r>
              <a:rPr lang="fr-FR"/>
              <a:t> </a:t>
            </a:r>
            <a:r>
              <a:rPr lang="fr-FR" err="1"/>
              <a:t>energy</a:t>
            </a:r>
            <a:r>
              <a:rPr lang="fr-FR"/>
              <a:t> </a:t>
            </a:r>
            <a:r>
              <a:rPr lang="fr-FR" err="1"/>
              <a:t>consumption</a:t>
            </a:r>
            <a:r>
              <a:rPr lang="fr-FR"/>
              <a:t> by 40% by 2030 and 60% by 2050 </a:t>
            </a:r>
            <a:r>
              <a:rPr lang="fr-FR" err="1"/>
              <a:t>compared</a:t>
            </a:r>
            <a:r>
              <a:rPr lang="fr-FR"/>
              <a:t> to 2010.</a:t>
            </a:r>
          </a:p>
          <a:p>
            <a:r>
              <a:rPr lang="fr-FR" b="1" err="1"/>
              <a:t>Resiliance</a:t>
            </a:r>
            <a:r>
              <a:rPr lang="fr-FR" b="1"/>
              <a:t> planning </a:t>
            </a:r>
          </a:p>
          <a:p>
            <a:pPr marL="45720" indent="0">
              <a:buNone/>
            </a:pPr>
            <a:r>
              <a:rPr lang="fr-FR" err="1"/>
              <a:t>Series</a:t>
            </a:r>
            <a:r>
              <a:rPr lang="fr-FR"/>
              <a:t> of actions to </a:t>
            </a:r>
            <a:r>
              <a:rPr lang="fr-FR" err="1"/>
              <a:t>reduce</a:t>
            </a:r>
            <a:r>
              <a:rPr lang="fr-FR"/>
              <a:t> </a:t>
            </a:r>
            <a:r>
              <a:rPr lang="fr-FR" err="1"/>
              <a:t>energy</a:t>
            </a:r>
            <a:r>
              <a:rPr lang="fr-FR"/>
              <a:t> </a:t>
            </a:r>
            <a:r>
              <a:rPr lang="fr-FR" err="1"/>
              <a:t>consumption</a:t>
            </a:r>
            <a:r>
              <a:rPr lang="fr-FR"/>
              <a:t> to </a:t>
            </a:r>
            <a:r>
              <a:rPr lang="fr-FR" err="1"/>
              <a:t>ensure</a:t>
            </a:r>
            <a:r>
              <a:rPr lang="fr-FR"/>
              <a:t> </a:t>
            </a:r>
            <a:r>
              <a:rPr lang="fr-FR" err="1"/>
              <a:t>energy</a:t>
            </a:r>
            <a:r>
              <a:rPr lang="fr-FR"/>
              <a:t> </a:t>
            </a:r>
            <a:r>
              <a:rPr lang="fr-FR" err="1"/>
              <a:t>supply</a:t>
            </a:r>
            <a:r>
              <a:rPr lang="fr-FR"/>
              <a:t> </a:t>
            </a:r>
            <a:r>
              <a:rPr lang="fr-FR" err="1"/>
              <a:t>during</a:t>
            </a:r>
            <a:r>
              <a:rPr lang="fr-FR"/>
              <a:t> </a:t>
            </a:r>
            <a:r>
              <a:rPr lang="fr-FR" err="1"/>
              <a:t>winter</a:t>
            </a:r>
            <a:r>
              <a:rPr lang="fr-FR"/>
              <a:t>. </a:t>
            </a:r>
          </a:p>
        </p:txBody>
      </p:sp>
      <p:sp>
        <p:nvSpPr>
          <p:cNvPr id="4" name="Espace réservé de la date 3">
            <a:extLst>
              <a:ext uri="{FF2B5EF4-FFF2-40B4-BE49-F238E27FC236}">
                <a16:creationId xmlns:a16="http://schemas.microsoft.com/office/drawing/2014/main" id="{6913F3D1-40DF-F593-7FE5-167243B6DC6C}"/>
              </a:ext>
            </a:extLst>
          </p:cNvPr>
          <p:cNvSpPr>
            <a:spLocks noGrp="1"/>
          </p:cNvSpPr>
          <p:nvPr>
            <p:ph type="dt" sz="half" idx="10"/>
          </p:nvPr>
        </p:nvSpPr>
        <p:spPr/>
        <p:txBody>
          <a:bodyPr/>
          <a:lstStyle/>
          <a:p>
            <a:fld id="{6F80AEE2-1620-47A4-B5B8-5A764D99858C}" type="datetime1">
              <a:rPr lang="fr-FR" smtClean="0"/>
              <a:t>21/04/2023</a:t>
            </a:fld>
            <a:endParaRPr lang="en-US"/>
          </a:p>
        </p:txBody>
      </p:sp>
      <p:sp>
        <p:nvSpPr>
          <p:cNvPr id="5" name="Espace réservé du pied de page 4">
            <a:extLst>
              <a:ext uri="{FF2B5EF4-FFF2-40B4-BE49-F238E27FC236}">
                <a16:creationId xmlns:a16="http://schemas.microsoft.com/office/drawing/2014/main" id="{F907B359-266A-492A-F5D1-2CAA685FF1A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441D6C-F505-9C2A-BFF4-50065F30E79A}"/>
              </a:ext>
            </a:extLst>
          </p:cNvPr>
          <p:cNvSpPr>
            <a:spLocks noGrp="1"/>
          </p:cNvSpPr>
          <p:nvPr>
            <p:ph type="sldNum" sz="quarter" idx="12"/>
          </p:nvPr>
        </p:nvSpPr>
        <p:spPr/>
        <p:txBody>
          <a:bodyPr/>
          <a:lstStyle/>
          <a:p>
            <a:fld id="{4FAB73BC-B049-4115-A692-8D63A059BFB8}" type="slidenum">
              <a:rPr lang="en-US" dirty="0"/>
              <a:t>3</a:t>
            </a:fld>
            <a:endParaRPr lang="en-US"/>
          </a:p>
        </p:txBody>
      </p:sp>
    </p:spTree>
    <p:extLst>
      <p:ext uri="{BB962C8B-B14F-4D97-AF65-F5344CB8AC3E}">
        <p14:creationId xmlns:p14="http://schemas.microsoft.com/office/powerpoint/2010/main" val="1238560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3000" y="301715"/>
            <a:ext cx="9875520" cy="838339"/>
          </a:xfrm>
        </p:spPr>
        <p:txBody>
          <a:bodyPr/>
          <a:lstStyle/>
          <a:p>
            <a:r>
              <a:rPr lang="fr-FR" dirty="0"/>
              <a:t>Energy </a:t>
            </a:r>
            <a:r>
              <a:rPr lang="fr-FR" dirty="0" err="1"/>
              <a:t>prices</a:t>
            </a:r>
            <a:r>
              <a:rPr lang="fr-FR" sz="3600" dirty="0"/>
              <a:t> </a:t>
            </a:r>
            <a:r>
              <a:rPr lang="fr-FR" sz="2800" dirty="0"/>
              <a:t>(</a:t>
            </a:r>
            <a:r>
              <a:rPr lang="fr-FR" sz="2800" dirty="0" err="1"/>
              <a:t>while</a:t>
            </a:r>
            <a:r>
              <a:rPr lang="fr-FR" sz="2800" dirty="0"/>
              <a:t> </a:t>
            </a:r>
            <a:r>
              <a:rPr lang="fr-FR" sz="2800" dirty="0" err="1"/>
              <a:t>consumption</a:t>
            </a:r>
            <a:r>
              <a:rPr lang="fr-FR" sz="2800" dirty="0"/>
              <a:t> drops by 11% or 20%)</a:t>
            </a:r>
            <a:endParaRPr lang="fr-FR" dirty="0"/>
          </a:p>
        </p:txBody>
      </p:sp>
      <p:sp>
        <p:nvSpPr>
          <p:cNvPr id="4" name="Espace réservé de la date 3"/>
          <p:cNvSpPr>
            <a:spLocks noGrp="1"/>
          </p:cNvSpPr>
          <p:nvPr>
            <p:ph type="dt" sz="half" idx="10"/>
          </p:nvPr>
        </p:nvSpPr>
        <p:spPr/>
        <p:txBody>
          <a:bodyPr/>
          <a:lstStyle/>
          <a:p>
            <a:fld id="{010ED657-087C-4805-BC0B-F127A35A5446}" type="datetime1">
              <a:rPr lang="fr-FR" smtClean="0"/>
              <a:t>21/04/2023</a:t>
            </a:fld>
            <a:endParaRPr lang="en-US"/>
          </a:p>
        </p:txBody>
      </p:sp>
      <p:sp>
        <p:nvSpPr>
          <p:cNvPr id="5" name="Espace réservé du pied de page 4">
            <a:extLst>
              <a:ext uri="{FF2B5EF4-FFF2-40B4-BE49-F238E27FC236}">
                <a16:creationId xmlns:a16="http://schemas.microsoft.com/office/drawing/2014/main" id="{DB5BDF40-AD28-4417-A756-7F6F89646B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14D2FC-14ED-492C-9EC7-EAE9DC0AF421}"/>
              </a:ext>
            </a:extLst>
          </p:cNvPr>
          <p:cNvSpPr>
            <a:spLocks noGrp="1"/>
          </p:cNvSpPr>
          <p:nvPr>
            <p:ph type="sldNum" sz="quarter" idx="12"/>
          </p:nvPr>
        </p:nvSpPr>
        <p:spPr/>
        <p:txBody>
          <a:bodyPr/>
          <a:lstStyle/>
          <a:p>
            <a:fld id="{4FAB73BC-B049-4115-A692-8D63A059BFB8}" type="slidenum">
              <a:rPr lang="en-US" smtClean="0"/>
              <a:t>4</a:t>
            </a:fld>
            <a:endParaRPr lang="en-US"/>
          </a:p>
        </p:txBody>
      </p:sp>
      <p:sp>
        <p:nvSpPr>
          <p:cNvPr id="8" name="Rectangle 7">
            <a:extLst>
              <a:ext uri="{FF2B5EF4-FFF2-40B4-BE49-F238E27FC236}">
                <a16:creationId xmlns:a16="http://schemas.microsoft.com/office/drawing/2014/main" id="{53DF0F73-6F0F-AB7C-DB80-CACAF01BCEAE}"/>
              </a:ext>
            </a:extLst>
          </p:cNvPr>
          <p:cNvSpPr/>
          <p:nvPr/>
        </p:nvSpPr>
        <p:spPr>
          <a:xfrm>
            <a:off x="6038850" y="1706828"/>
            <a:ext cx="977265" cy="3029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+ 130 %</a:t>
            </a:r>
          </a:p>
        </p:txBody>
      </p:sp>
      <p:sp>
        <p:nvSpPr>
          <p:cNvPr id="9" name="Rectangle 8">
            <a:extLst>
              <a:ext uri="{FF2B5EF4-FFF2-40B4-BE49-F238E27FC236}">
                <a16:creationId xmlns:a16="http://schemas.microsoft.com/office/drawing/2014/main" id="{EBF07607-CC83-0E93-CC5C-0D898F458333}"/>
              </a:ext>
            </a:extLst>
          </p:cNvPr>
          <p:cNvSpPr/>
          <p:nvPr/>
        </p:nvSpPr>
        <p:spPr>
          <a:xfrm>
            <a:off x="8109585" y="1748737"/>
            <a:ext cx="977265" cy="3029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rPr>
              <a:t>+ 115 %</a:t>
            </a:r>
          </a:p>
        </p:txBody>
      </p:sp>
      <p:graphicFrame>
        <p:nvGraphicFramePr>
          <p:cNvPr id="7" name="Graphique 6">
            <a:extLst>
              <a:ext uri="{FF2B5EF4-FFF2-40B4-BE49-F238E27FC236}">
                <a16:creationId xmlns:a16="http://schemas.microsoft.com/office/drawing/2014/main" id="{90038FA3-CAAB-6651-D7F7-5D38623F6369}"/>
              </a:ext>
            </a:extLst>
          </p:cNvPr>
          <p:cNvGraphicFramePr>
            <a:graphicFrameLocks/>
          </p:cNvGraphicFramePr>
          <p:nvPr>
            <p:extLst>
              <p:ext uri="{D42A27DB-BD31-4B8C-83A1-F6EECF244321}">
                <p14:modId xmlns:p14="http://schemas.microsoft.com/office/powerpoint/2010/main" val="3320709902"/>
              </p:ext>
            </p:extLst>
          </p:nvPr>
        </p:nvGraphicFramePr>
        <p:xfrm>
          <a:off x="2628900" y="1123016"/>
          <a:ext cx="6934200" cy="5283374"/>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2">
            <a:extLst>
              <a:ext uri="{FF2B5EF4-FFF2-40B4-BE49-F238E27FC236}">
                <a16:creationId xmlns:a16="http://schemas.microsoft.com/office/drawing/2014/main" id="{3CF67E00-EAF5-76B6-9305-1E77E3C546C2}"/>
              </a:ext>
            </a:extLst>
          </p:cNvPr>
          <p:cNvSpPr txBox="1"/>
          <p:nvPr/>
        </p:nvSpPr>
        <p:spPr>
          <a:xfrm>
            <a:off x="3949148" y="5348614"/>
            <a:ext cx="1700090" cy="369332"/>
          </a:xfrm>
          <a:prstGeom prst="rect">
            <a:avLst/>
          </a:prstGeom>
          <a:noFill/>
        </p:spPr>
        <p:txBody>
          <a:bodyPr wrap="square" rtlCol="0">
            <a:spAutoFit/>
          </a:bodyPr>
          <a:lstStyle/>
          <a:p>
            <a:r>
              <a:rPr lang="fr-FR" dirty="0"/>
              <a:t>32 250 MWh</a:t>
            </a:r>
          </a:p>
        </p:txBody>
      </p:sp>
      <p:sp>
        <p:nvSpPr>
          <p:cNvPr id="10" name="Rectangle 9">
            <a:extLst>
              <a:ext uri="{FF2B5EF4-FFF2-40B4-BE49-F238E27FC236}">
                <a16:creationId xmlns:a16="http://schemas.microsoft.com/office/drawing/2014/main" id="{E0D2BF22-E5C8-C9B0-1737-C62B6DAB4497}"/>
              </a:ext>
            </a:extLst>
          </p:cNvPr>
          <p:cNvSpPr/>
          <p:nvPr/>
        </p:nvSpPr>
        <p:spPr>
          <a:xfrm>
            <a:off x="7852616" y="5415014"/>
            <a:ext cx="977265" cy="3029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-20%</a:t>
            </a:r>
          </a:p>
        </p:txBody>
      </p:sp>
      <p:sp>
        <p:nvSpPr>
          <p:cNvPr id="11" name="Rectangle 10">
            <a:extLst>
              <a:ext uri="{FF2B5EF4-FFF2-40B4-BE49-F238E27FC236}">
                <a16:creationId xmlns:a16="http://schemas.microsoft.com/office/drawing/2014/main" id="{F5391D66-2343-911C-F387-451A38BA54CD}"/>
              </a:ext>
            </a:extLst>
          </p:cNvPr>
          <p:cNvSpPr/>
          <p:nvPr/>
        </p:nvSpPr>
        <p:spPr>
          <a:xfrm>
            <a:off x="548909" y="5381814"/>
            <a:ext cx="1918718" cy="3029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Consumption</a:t>
            </a:r>
            <a:endParaRPr lang="fr-FR" dirty="0">
              <a:solidFill>
                <a:schemeClr val="tx1"/>
              </a:solidFill>
            </a:endParaRPr>
          </a:p>
        </p:txBody>
      </p:sp>
      <p:sp>
        <p:nvSpPr>
          <p:cNvPr id="13" name="ZoneTexte 12">
            <a:extLst>
              <a:ext uri="{FF2B5EF4-FFF2-40B4-BE49-F238E27FC236}">
                <a16:creationId xmlns:a16="http://schemas.microsoft.com/office/drawing/2014/main" id="{D230ED81-73E4-B54F-941E-192869033F9A}"/>
              </a:ext>
            </a:extLst>
          </p:cNvPr>
          <p:cNvSpPr txBox="1"/>
          <p:nvPr/>
        </p:nvSpPr>
        <p:spPr>
          <a:xfrm>
            <a:off x="1173480" y="1084289"/>
            <a:ext cx="10628390" cy="369332"/>
          </a:xfrm>
          <a:prstGeom prst="rect">
            <a:avLst/>
          </a:prstGeom>
          <a:noFill/>
        </p:spPr>
        <p:txBody>
          <a:bodyPr wrap="square">
            <a:spAutoFit/>
          </a:bodyPr>
          <a:lstStyle/>
          <a:p>
            <a:r>
              <a:rPr lang="fr-FR" dirty="0" err="1"/>
              <a:t>Actual</a:t>
            </a:r>
            <a:r>
              <a:rPr lang="fr-FR" dirty="0"/>
              <a:t> </a:t>
            </a:r>
            <a:r>
              <a:rPr lang="fr-FR" dirty="0" err="1"/>
              <a:t>price</a:t>
            </a:r>
            <a:r>
              <a:rPr lang="fr-FR" dirty="0"/>
              <a:t> in 2021 for building and public </a:t>
            </a:r>
            <a:r>
              <a:rPr lang="fr-FR" dirty="0" err="1"/>
              <a:t>lighting</a:t>
            </a:r>
            <a:r>
              <a:rPr lang="fr-FR" dirty="0"/>
              <a:t> / </a:t>
            </a:r>
            <a:r>
              <a:rPr lang="fr-FR" dirty="0" err="1"/>
              <a:t>Estimated</a:t>
            </a:r>
            <a:r>
              <a:rPr lang="fr-FR" dirty="0"/>
              <a:t> </a:t>
            </a:r>
            <a:r>
              <a:rPr lang="fr-FR" dirty="0" err="1"/>
              <a:t>price</a:t>
            </a:r>
            <a:r>
              <a:rPr lang="fr-FR" dirty="0"/>
              <a:t> in 2023 </a:t>
            </a:r>
            <a:r>
              <a:rPr lang="fr-FR" dirty="0" err="1"/>
              <a:t>with</a:t>
            </a:r>
            <a:r>
              <a:rPr lang="fr-FR" dirty="0"/>
              <a:t> </a:t>
            </a:r>
            <a:r>
              <a:rPr lang="fr-FR" dirty="0" err="1"/>
              <a:t>resilience</a:t>
            </a:r>
            <a:r>
              <a:rPr lang="fr-FR" dirty="0"/>
              <a:t> planning</a:t>
            </a:r>
          </a:p>
        </p:txBody>
      </p:sp>
    </p:spTree>
    <p:extLst>
      <p:ext uri="{BB962C8B-B14F-4D97-AF65-F5344CB8AC3E}">
        <p14:creationId xmlns:p14="http://schemas.microsoft.com/office/powerpoint/2010/main" val="2924470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D67243CB-6A25-6C89-342A-7A43B9FA1C76}"/>
              </a:ext>
            </a:extLst>
          </p:cNvPr>
          <p:cNvSpPr>
            <a:spLocks noGrp="1"/>
          </p:cNvSpPr>
          <p:nvPr>
            <p:ph type="dt" sz="half" idx="10"/>
          </p:nvPr>
        </p:nvSpPr>
        <p:spPr/>
        <p:txBody>
          <a:bodyPr/>
          <a:lstStyle/>
          <a:p>
            <a:fld id="{6F80AEE2-1620-47A4-B5B8-5A764D99858C}" type="datetime1">
              <a:rPr lang="fr-FR" smtClean="0"/>
              <a:t>21/04/2023</a:t>
            </a:fld>
            <a:endParaRPr lang="en-US"/>
          </a:p>
        </p:txBody>
      </p:sp>
      <p:sp>
        <p:nvSpPr>
          <p:cNvPr id="5" name="Espace réservé du pied de page 4">
            <a:extLst>
              <a:ext uri="{FF2B5EF4-FFF2-40B4-BE49-F238E27FC236}">
                <a16:creationId xmlns:a16="http://schemas.microsoft.com/office/drawing/2014/main" id="{8A10EB84-742B-F46D-FFB8-12DDAA56B8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809EA97-9002-A4C9-2265-11EAC8E0F40F}"/>
              </a:ext>
            </a:extLst>
          </p:cNvPr>
          <p:cNvSpPr>
            <a:spLocks noGrp="1"/>
          </p:cNvSpPr>
          <p:nvPr>
            <p:ph type="sldNum" sz="quarter" idx="12"/>
          </p:nvPr>
        </p:nvSpPr>
        <p:spPr/>
        <p:txBody>
          <a:bodyPr/>
          <a:lstStyle/>
          <a:p>
            <a:fld id="{4FAB73BC-B049-4115-A692-8D63A059BFB8}" type="slidenum">
              <a:rPr lang="en-US" dirty="0"/>
              <a:t>5</a:t>
            </a:fld>
            <a:endParaRPr lang="en-US"/>
          </a:p>
        </p:txBody>
      </p:sp>
      <p:pic>
        <p:nvPicPr>
          <p:cNvPr id="7" name="Espace réservé du contenu 13">
            <a:hlinkClick r:id="rId3" action="ppaction://hlinksldjump"/>
            <a:extLst>
              <a:ext uri="{FF2B5EF4-FFF2-40B4-BE49-F238E27FC236}">
                <a16:creationId xmlns:a16="http://schemas.microsoft.com/office/drawing/2014/main" id="{643C5E3C-B5C6-0BF6-256E-42AC8A236B60}"/>
              </a:ext>
            </a:extLst>
          </p:cNvPr>
          <p:cNvPicPr>
            <a:picLocks noChangeAspect="1"/>
          </p:cNvPicPr>
          <p:nvPr/>
        </p:nvPicPr>
        <p:blipFill>
          <a:blip r:embed="rId4"/>
          <a:stretch>
            <a:fillRect/>
          </a:stretch>
        </p:blipFill>
        <p:spPr>
          <a:xfrm>
            <a:off x="8315251" y="1478958"/>
            <a:ext cx="3326000" cy="4712202"/>
          </a:xfrm>
          <a:prstGeom prst="rect">
            <a:avLst/>
          </a:prstGeom>
        </p:spPr>
      </p:pic>
      <p:graphicFrame>
        <p:nvGraphicFramePr>
          <p:cNvPr id="8" name="Diagramme 7">
            <a:extLst>
              <a:ext uri="{FF2B5EF4-FFF2-40B4-BE49-F238E27FC236}">
                <a16:creationId xmlns:a16="http://schemas.microsoft.com/office/drawing/2014/main" id="{F3F7FFD7-16CD-EE26-9372-56DA807AB41B}"/>
              </a:ext>
            </a:extLst>
          </p:cNvPr>
          <p:cNvGraphicFramePr/>
          <p:nvPr>
            <p:extLst>
              <p:ext uri="{D42A27DB-BD31-4B8C-83A1-F6EECF244321}">
                <p14:modId xmlns:p14="http://schemas.microsoft.com/office/powerpoint/2010/main" val="3648956949"/>
              </p:ext>
            </p:extLst>
          </p:nvPr>
        </p:nvGraphicFramePr>
        <p:xfrm>
          <a:off x="1090913" y="1276457"/>
          <a:ext cx="6825982" cy="49835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itre 1">
            <a:extLst>
              <a:ext uri="{FF2B5EF4-FFF2-40B4-BE49-F238E27FC236}">
                <a16:creationId xmlns:a16="http://schemas.microsoft.com/office/drawing/2014/main" id="{9A5D710F-BC94-29B3-D6A9-81CC30874C14}"/>
              </a:ext>
            </a:extLst>
          </p:cNvPr>
          <p:cNvSpPr txBox="1">
            <a:spLocks/>
          </p:cNvSpPr>
          <p:nvPr/>
        </p:nvSpPr>
        <p:spPr>
          <a:xfrm>
            <a:off x="1143000" y="301715"/>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fr-FR"/>
              <a:t>The objectives of the city of Lorient</a:t>
            </a:r>
          </a:p>
        </p:txBody>
      </p:sp>
    </p:spTree>
    <p:extLst>
      <p:ext uri="{BB962C8B-B14F-4D97-AF65-F5344CB8AC3E}">
        <p14:creationId xmlns:p14="http://schemas.microsoft.com/office/powerpoint/2010/main" val="2247967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7160" y="297074"/>
            <a:ext cx="9875520" cy="1356360"/>
          </a:xfrm>
        </p:spPr>
        <p:txBody>
          <a:bodyPr>
            <a:normAutofit/>
          </a:bodyPr>
          <a:lstStyle/>
          <a:p>
            <a:r>
              <a:rPr lang="fr-FR"/>
              <a:t>Energy uses</a:t>
            </a:r>
          </a:p>
        </p:txBody>
      </p:sp>
      <p:sp>
        <p:nvSpPr>
          <p:cNvPr id="4" name="Espace réservé de la date 3"/>
          <p:cNvSpPr>
            <a:spLocks noGrp="1"/>
          </p:cNvSpPr>
          <p:nvPr>
            <p:ph type="dt" sz="half" idx="10"/>
          </p:nvPr>
        </p:nvSpPr>
        <p:spPr/>
        <p:txBody>
          <a:bodyPr/>
          <a:lstStyle/>
          <a:p>
            <a:fld id="{010ED657-087C-4805-BC0B-F127A35A5446}" type="datetime1">
              <a:rPr lang="fr-FR" smtClean="0"/>
              <a:t>21/04/2023</a:t>
            </a:fld>
            <a:endParaRPr lang="en-US"/>
          </a:p>
        </p:txBody>
      </p:sp>
      <p:sp>
        <p:nvSpPr>
          <p:cNvPr id="5" name="Espace réservé du pied de page 4">
            <a:extLst>
              <a:ext uri="{FF2B5EF4-FFF2-40B4-BE49-F238E27FC236}">
                <a16:creationId xmlns:a16="http://schemas.microsoft.com/office/drawing/2014/main" id="{DB5BDF40-AD28-4417-A756-7F6F89646B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14D2FC-14ED-492C-9EC7-EAE9DC0AF421}"/>
              </a:ext>
            </a:extLst>
          </p:cNvPr>
          <p:cNvSpPr>
            <a:spLocks noGrp="1"/>
          </p:cNvSpPr>
          <p:nvPr>
            <p:ph type="sldNum" sz="quarter" idx="12"/>
          </p:nvPr>
        </p:nvSpPr>
        <p:spPr/>
        <p:txBody>
          <a:bodyPr/>
          <a:lstStyle/>
          <a:p>
            <a:fld id="{4FAB73BC-B049-4115-A692-8D63A059BFB8}" type="slidenum">
              <a:rPr lang="en-US" smtClean="0"/>
              <a:t>6</a:t>
            </a:fld>
            <a:endParaRPr lang="en-US"/>
          </a:p>
        </p:txBody>
      </p:sp>
      <p:graphicFrame>
        <p:nvGraphicFramePr>
          <p:cNvPr id="15" name="Tableau 14">
            <a:extLst>
              <a:ext uri="{FF2B5EF4-FFF2-40B4-BE49-F238E27FC236}">
                <a16:creationId xmlns:a16="http://schemas.microsoft.com/office/drawing/2014/main" id="{5E3CBB0C-A5D7-4241-85D7-BBC0F618F54F}"/>
              </a:ext>
            </a:extLst>
          </p:cNvPr>
          <p:cNvGraphicFramePr>
            <a:graphicFrameLocks noGrp="1"/>
          </p:cNvGraphicFramePr>
          <p:nvPr>
            <p:extLst>
              <p:ext uri="{D42A27DB-BD31-4B8C-83A1-F6EECF244321}">
                <p14:modId xmlns:p14="http://schemas.microsoft.com/office/powerpoint/2010/main" val="209167348"/>
              </p:ext>
            </p:extLst>
          </p:nvPr>
        </p:nvGraphicFramePr>
        <p:xfrm>
          <a:off x="8644381" y="4530464"/>
          <a:ext cx="2849526" cy="1350413"/>
        </p:xfrm>
        <a:graphic>
          <a:graphicData uri="http://schemas.openxmlformats.org/drawingml/2006/table">
            <a:tbl>
              <a:tblPr/>
              <a:tblGrid>
                <a:gridCol w="1424763">
                  <a:extLst>
                    <a:ext uri="{9D8B030D-6E8A-4147-A177-3AD203B41FA5}">
                      <a16:colId xmlns:a16="http://schemas.microsoft.com/office/drawing/2014/main" val="1205442991"/>
                    </a:ext>
                  </a:extLst>
                </a:gridCol>
                <a:gridCol w="1424763">
                  <a:extLst>
                    <a:ext uri="{9D8B030D-6E8A-4147-A177-3AD203B41FA5}">
                      <a16:colId xmlns:a16="http://schemas.microsoft.com/office/drawing/2014/main" val="97192624"/>
                    </a:ext>
                  </a:extLst>
                </a:gridCol>
              </a:tblGrid>
              <a:tr h="275327">
                <a:tc>
                  <a:txBody>
                    <a:bodyPr/>
                    <a:lstStyle/>
                    <a:p>
                      <a:pPr algn="ctr" fontAlgn="ctr"/>
                      <a:r>
                        <a:rPr lang="fr-FR" sz="1200" b="0" i="0" u="none" strike="noStrike">
                          <a:solidFill>
                            <a:schemeClr val="accent1"/>
                          </a:solidFill>
                          <a:effectLst/>
                          <a:latin typeface="Calibri" panose="020F0502020204030204" pitchFamily="34" charset="0"/>
                        </a:rPr>
                        <a:t>Use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fr-FR" sz="1200" b="0" i="0" u="none" strike="noStrike">
                          <a:solidFill>
                            <a:schemeClr val="accent1"/>
                          </a:solidFill>
                          <a:effectLst/>
                          <a:latin typeface="Calibri" panose="020F0502020204030204" pitchFamily="34" charset="0"/>
                        </a:rPr>
                        <a:t>%2021/2022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621761078"/>
                  </a:ext>
                </a:extLst>
              </a:tr>
              <a:tr h="262216">
                <a:tc>
                  <a:txBody>
                    <a:bodyPr/>
                    <a:lstStyle/>
                    <a:p>
                      <a:pPr algn="ctr" fontAlgn="b"/>
                      <a:r>
                        <a:rPr lang="fr-FR" sz="1200" b="0" i="0" u="none" strike="noStrike">
                          <a:solidFill>
                            <a:schemeClr val="accent1"/>
                          </a:solidFill>
                          <a:effectLst/>
                          <a:latin typeface="Calibri" panose="020F0502020204030204" pitchFamily="34" charset="0"/>
                        </a:rPr>
                        <a:t>Building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a:solidFill>
                            <a:schemeClr val="accent1"/>
                          </a:solidFill>
                          <a:effectLst/>
                          <a:latin typeface="Calibri" panose="020F0502020204030204" pitchFamily="34" charset="0"/>
                        </a:rPr>
                        <a:t>-9,2%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652909"/>
                  </a:ext>
                </a:extLst>
              </a:tr>
              <a:tr h="262216">
                <a:tc>
                  <a:txBody>
                    <a:bodyPr/>
                    <a:lstStyle/>
                    <a:p>
                      <a:pPr algn="ctr" fontAlgn="b"/>
                      <a:r>
                        <a:rPr lang="fr-FR" sz="1200" b="0" i="0" u="none" strike="noStrike">
                          <a:solidFill>
                            <a:schemeClr val="accent1"/>
                          </a:solidFill>
                          <a:effectLst/>
                          <a:latin typeface="Calibri" panose="020F0502020204030204" pitchFamily="34" charset="0"/>
                        </a:rPr>
                        <a:t>Street </a:t>
                      </a:r>
                      <a:r>
                        <a:rPr lang="fr-FR" sz="1200" b="0" i="0" u="none" strike="noStrike" err="1">
                          <a:solidFill>
                            <a:schemeClr val="accent1"/>
                          </a:solidFill>
                          <a:effectLst/>
                          <a:latin typeface="Calibri" panose="020F0502020204030204" pitchFamily="34" charset="0"/>
                        </a:rPr>
                        <a:t>lighting</a:t>
                      </a:r>
                      <a:endParaRPr lang="fr-FR" sz="1200" b="0" i="0" u="none" strike="noStrike">
                        <a:solidFill>
                          <a:schemeClr val="accent1"/>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a:solidFill>
                            <a:schemeClr val="accent1"/>
                          </a:solidFill>
                          <a:effectLst/>
                          <a:latin typeface="Calibri" panose="020F0502020204030204" pitchFamily="34" charset="0"/>
                        </a:rPr>
                        <a:t>-24,5%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8988742"/>
                  </a:ext>
                </a:extLst>
              </a:tr>
              <a:tr h="275327">
                <a:tc>
                  <a:txBody>
                    <a:bodyPr/>
                    <a:lstStyle/>
                    <a:p>
                      <a:pPr algn="ctr" fontAlgn="b"/>
                      <a:r>
                        <a:rPr lang="fr-FR" sz="1200" b="0" i="0" u="none" strike="noStrike">
                          <a:solidFill>
                            <a:schemeClr val="accent1"/>
                          </a:solidFill>
                          <a:effectLst/>
                          <a:latin typeface="Calibri" panose="020F0502020204030204" pitchFamily="34" charset="0"/>
                        </a:rPr>
                        <a:t>Transport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200" b="0" i="0" u="none" strike="noStrike">
                          <a:solidFill>
                            <a:schemeClr val="accent1"/>
                          </a:solidFill>
                          <a:effectLst/>
                          <a:latin typeface="Calibri" panose="020F0502020204030204" pitchFamily="34" charset="0"/>
                        </a:rPr>
                        <a:t>+3,9%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4149796"/>
                  </a:ext>
                </a:extLst>
              </a:tr>
              <a:tr h="275327">
                <a:tc>
                  <a:txBody>
                    <a:bodyPr/>
                    <a:lstStyle/>
                    <a:p>
                      <a:pPr algn="ctr" fontAlgn="b"/>
                      <a:r>
                        <a:rPr lang="fr-FR" sz="1400" b="1" i="0" u="none" strike="noStrike">
                          <a:solidFill>
                            <a:schemeClr val="accent1"/>
                          </a:solidFill>
                          <a:effectLst/>
                          <a:latin typeface="Calibri" panose="020F0502020204030204" pitchFamily="34" charset="0"/>
                        </a:rPr>
                        <a:t>Total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fr-FR" sz="1200" b="1" i="0" u="none" strike="noStrike">
                          <a:solidFill>
                            <a:schemeClr val="accent1"/>
                          </a:solidFill>
                          <a:effectLst/>
                          <a:latin typeface="Calibri" panose="020F0502020204030204" pitchFamily="34" charset="0"/>
                        </a:rPr>
                        <a:t>-10,2%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8415907"/>
                  </a:ext>
                </a:extLst>
              </a:tr>
            </a:tbl>
          </a:graphicData>
        </a:graphic>
      </p:graphicFrame>
      <p:graphicFrame>
        <p:nvGraphicFramePr>
          <p:cNvPr id="18" name="Graphique 17">
            <a:extLst>
              <a:ext uri="{FF2B5EF4-FFF2-40B4-BE49-F238E27FC236}">
                <a16:creationId xmlns:a16="http://schemas.microsoft.com/office/drawing/2014/main" id="{BB4889C3-5753-49F5-BAFE-23753C6A7AAE}"/>
              </a:ext>
            </a:extLst>
          </p:cNvPr>
          <p:cNvGraphicFramePr>
            <a:graphicFrameLocks/>
          </p:cNvGraphicFramePr>
          <p:nvPr>
            <p:extLst>
              <p:ext uri="{D42A27DB-BD31-4B8C-83A1-F6EECF244321}">
                <p14:modId xmlns:p14="http://schemas.microsoft.com/office/powerpoint/2010/main" val="3776175756"/>
              </p:ext>
            </p:extLst>
          </p:nvPr>
        </p:nvGraphicFramePr>
        <p:xfrm>
          <a:off x="462919" y="1653434"/>
          <a:ext cx="7483370" cy="42274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a:extLst>
              <a:ext uri="{FF2B5EF4-FFF2-40B4-BE49-F238E27FC236}">
                <a16:creationId xmlns:a16="http://schemas.microsoft.com/office/drawing/2014/main" id="{E2EE2A10-56A3-6E92-1894-8558A6304282}"/>
              </a:ext>
            </a:extLst>
          </p:cNvPr>
          <p:cNvGraphicFramePr>
            <a:graphicFrameLocks/>
          </p:cNvGraphicFramePr>
          <p:nvPr>
            <p:extLst>
              <p:ext uri="{D42A27DB-BD31-4B8C-83A1-F6EECF244321}">
                <p14:modId xmlns:p14="http://schemas.microsoft.com/office/powerpoint/2010/main" val="2446976195"/>
              </p:ext>
            </p:extLst>
          </p:nvPr>
        </p:nvGraphicFramePr>
        <p:xfrm>
          <a:off x="8003778" y="1619536"/>
          <a:ext cx="4265878" cy="3056742"/>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D7807C5A-4DD0-8720-0AE0-36AAE75A27E3}"/>
              </a:ext>
            </a:extLst>
          </p:cNvPr>
          <p:cNvSpPr/>
          <p:nvPr/>
        </p:nvSpPr>
        <p:spPr>
          <a:xfrm>
            <a:off x="1614616" y="1892595"/>
            <a:ext cx="5073263" cy="265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Annual</a:t>
            </a:r>
            <a:r>
              <a:rPr lang="fr-FR" dirty="0">
                <a:solidFill>
                  <a:schemeClr val="tx1"/>
                </a:solidFill>
              </a:rPr>
              <a:t> </a:t>
            </a:r>
            <a:r>
              <a:rPr lang="fr-FR" dirty="0" err="1">
                <a:solidFill>
                  <a:schemeClr val="tx1"/>
                </a:solidFill>
              </a:rPr>
              <a:t>energy</a:t>
            </a:r>
            <a:r>
              <a:rPr lang="fr-FR" dirty="0">
                <a:solidFill>
                  <a:schemeClr val="tx1"/>
                </a:solidFill>
              </a:rPr>
              <a:t> </a:t>
            </a:r>
            <a:r>
              <a:rPr lang="fr-FR" dirty="0" err="1">
                <a:solidFill>
                  <a:schemeClr val="tx1"/>
                </a:solidFill>
              </a:rPr>
              <a:t>consumption</a:t>
            </a:r>
            <a:r>
              <a:rPr lang="fr-FR" dirty="0">
                <a:solidFill>
                  <a:schemeClr val="tx1"/>
                </a:solidFill>
              </a:rPr>
              <a:t> by use</a:t>
            </a:r>
          </a:p>
        </p:txBody>
      </p:sp>
      <p:sp>
        <p:nvSpPr>
          <p:cNvPr id="3" name="Rectangle 2">
            <a:extLst>
              <a:ext uri="{FF2B5EF4-FFF2-40B4-BE49-F238E27FC236}">
                <a16:creationId xmlns:a16="http://schemas.microsoft.com/office/drawing/2014/main" id="{D0D560B5-BF33-E5BF-E3B2-0FA6FA132C8E}"/>
              </a:ext>
            </a:extLst>
          </p:cNvPr>
          <p:cNvSpPr/>
          <p:nvPr/>
        </p:nvSpPr>
        <p:spPr>
          <a:xfrm>
            <a:off x="2379945" y="5561556"/>
            <a:ext cx="1390389" cy="203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solidFill>
                  <a:schemeClr val="tx1"/>
                </a:solidFill>
              </a:rPr>
              <a:t>Building</a:t>
            </a:r>
          </a:p>
        </p:txBody>
      </p:sp>
      <p:sp>
        <p:nvSpPr>
          <p:cNvPr id="7" name="Rectangle 6">
            <a:extLst>
              <a:ext uri="{FF2B5EF4-FFF2-40B4-BE49-F238E27FC236}">
                <a16:creationId xmlns:a16="http://schemas.microsoft.com/office/drawing/2014/main" id="{DF1913E9-E9CC-3FA8-793A-92E9EFD10EF2}"/>
              </a:ext>
            </a:extLst>
          </p:cNvPr>
          <p:cNvSpPr/>
          <p:nvPr/>
        </p:nvSpPr>
        <p:spPr>
          <a:xfrm>
            <a:off x="4038002" y="5560066"/>
            <a:ext cx="860847" cy="265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Street </a:t>
            </a:r>
            <a:r>
              <a:rPr lang="fr-FR" sz="1200" dirty="0" err="1">
                <a:solidFill>
                  <a:schemeClr val="tx1"/>
                </a:solidFill>
              </a:rPr>
              <a:t>lignting</a:t>
            </a:r>
            <a:endParaRPr lang="fr-FR" sz="1200" dirty="0">
              <a:solidFill>
                <a:schemeClr val="tx1"/>
              </a:solidFill>
            </a:endParaRPr>
          </a:p>
        </p:txBody>
      </p:sp>
      <p:sp>
        <p:nvSpPr>
          <p:cNvPr id="8" name="Rectangle 7">
            <a:extLst>
              <a:ext uri="{FF2B5EF4-FFF2-40B4-BE49-F238E27FC236}">
                <a16:creationId xmlns:a16="http://schemas.microsoft.com/office/drawing/2014/main" id="{B184BA63-6569-DBA2-90C5-4F4A8EDA85ED}"/>
              </a:ext>
            </a:extLst>
          </p:cNvPr>
          <p:cNvSpPr/>
          <p:nvPr/>
        </p:nvSpPr>
        <p:spPr>
          <a:xfrm>
            <a:off x="5203331" y="5522488"/>
            <a:ext cx="792461" cy="320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Transport</a:t>
            </a:r>
            <a:endParaRPr lang="fr-FR" sz="1400" dirty="0">
              <a:solidFill>
                <a:schemeClr val="tx1"/>
              </a:solidFill>
            </a:endParaRPr>
          </a:p>
        </p:txBody>
      </p:sp>
    </p:spTree>
    <p:extLst>
      <p:ext uri="{BB962C8B-B14F-4D97-AF65-F5344CB8AC3E}">
        <p14:creationId xmlns:p14="http://schemas.microsoft.com/office/powerpoint/2010/main" val="2570300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C5808212-5E99-4089-825B-6EC8CCD61468}"/>
              </a:ext>
            </a:extLst>
          </p:cNvPr>
          <p:cNvSpPr>
            <a:spLocks noGrp="1"/>
          </p:cNvSpPr>
          <p:nvPr>
            <p:ph type="dt" sz="half" idx="10"/>
          </p:nvPr>
        </p:nvSpPr>
        <p:spPr/>
        <p:txBody>
          <a:bodyPr/>
          <a:lstStyle/>
          <a:p>
            <a:fld id="{B2C83ACA-5E8C-4470-9447-71BE2EF93D93}" type="datetime1">
              <a:rPr lang="fr-FR" smtClean="0"/>
              <a:t>21/04/2023</a:t>
            </a:fld>
            <a:endParaRPr lang="en-US"/>
          </a:p>
        </p:txBody>
      </p:sp>
      <p:sp>
        <p:nvSpPr>
          <p:cNvPr id="6" name="Espace réservé du pied de page 5">
            <a:extLst>
              <a:ext uri="{FF2B5EF4-FFF2-40B4-BE49-F238E27FC236}">
                <a16:creationId xmlns:a16="http://schemas.microsoft.com/office/drawing/2014/main" id="{CF74AD17-19C4-4660-BA99-791DA9973B6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BA8381D-3951-4C3F-BDBE-7F1BA653E124}"/>
              </a:ext>
            </a:extLst>
          </p:cNvPr>
          <p:cNvSpPr>
            <a:spLocks noGrp="1"/>
          </p:cNvSpPr>
          <p:nvPr>
            <p:ph type="sldNum" sz="quarter" idx="12"/>
          </p:nvPr>
        </p:nvSpPr>
        <p:spPr/>
        <p:txBody>
          <a:bodyPr/>
          <a:lstStyle/>
          <a:p>
            <a:fld id="{4FAB73BC-B049-4115-A692-8D63A059BFB8}" type="slidenum">
              <a:rPr lang="en-US" smtClean="0"/>
              <a:t>7</a:t>
            </a:fld>
            <a:endParaRPr lang="en-US"/>
          </a:p>
        </p:txBody>
      </p:sp>
      <p:sp>
        <p:nvSpPr>
          <p:cNvPr id="11" name="Titre 1">
            <a:extLst>
              <a:ext uri="{FF2B5EF4-FFF2-40B4-BE49-F238E27FC236}">
                <a16:creationId xmlns:a16="http://schemas.microsoft.com/office/drawing/2014/main" id="{18263FA6-5A65-6096-53E8-AAC89A435F11}"/>
              </a:ext>
            </a:extLst>
          </p:cNvPr>
          <p:cNvSpPr>
            <a:spLocks noGrp="1"/>
          </p:cNvSpPr>
          <p:nvPr>
            <p:ph type="title"/>
          </p:nvPr>
        </p:nvSpPr>
        <p:spPr>
          <a:xfrm>
            <a:off x="1143000" y="301715"/>
            <a:ext cx="9875520" cy="1356360"/>
          </a:xfrm>
        </p:spPr>
        <p:txBody>
          <a:bodyPr>
            <a:normAutofit/>
          </a:bodyPr>
          <a:lstStyle/>
          <a:p>
            <a:r>
              <a:rPr lang="fr-FR"/>
              <a:t>21</a:t>
            </a:r>
            <a:r>
              <a:rPr lang="fr-FR">
                <a:ea typeface="+mj-lt"/>
                <a:cs typeface="+mj-lt"/>
              </a:rPr>
              <a:t> people </a:t>
            </a:r>
            <a:r>
              <a:rPr lang="fr-FR" err="1">
                <a:ea typeface="+mj-lt"/>
                <a:cs typeface="+mj-lt"/>
              </a:rPr>
              <a:t>involved</a:t>
            </a:r>
            <a:endParaRPr lang="fr-FR" err="1"/>
          </a:p>
        </p:txBody>
      </p:sp>
      <p:pic>
        <p:nvPicPr>
          <p:cNvPr id="2" name="Image 2" descr="Une image contenant diagramme&#10;&#10;Description générée automatiquement">
            <a:extLst>
              <a:ext uri="{FF2B5EF4-FFF2-40B4-BE49-F238E27FC236}">
                <a16:creationId xmlns:a16="http://schemas.microsoft.com/office/drawing/2014/main" id="{C0CDA117-FFE8-09D7-B631-EFF3D06DAB0B}"/>
              </a:ext>
            </a:extLst>
          </p:cNvPr>
          <p:cNvPicPr>
            <a:picLocks noChangeAspect="1"/>
          </p:cNvPicPr>
          <p:nvPr/>
        </p:nvPicPr>
        <p:blipFill>
          <a:blip r:embed="rId3"/>
          <a:stretch>
            <a:fillRect/>
          </a:stretch>
        </p:blipFill>
        <p:spPr>
          <a:xfrm>
            <a:off x="4811486" y="1586159"/>
            <a:ext cx="6204856" cy="4382366"/>
          </a:xfrm>
          <a:prstGeom prst="rect">
            <a:avLst/>
          </a:prstGeom>
        </p:spPr>
      </p:pic>
    </p:spTree>
    <p:extLst>
      <p:ext uri="{BB962C8B-B14F-4D97-AF65-F5344CB8AC3E}">
        <p14:creationId xmlns:p14="http://schemas.microsoft.com/office/powerpoint/2010/main" val="1524948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3000" y="301715"/>
            <a:ext cx="9875520" cy="1356360"/>
          </a:xfrm>
        </p:spPr>
        <p:txBody>
          <a:bodyPr>
            <a:normAutofit/>
          </a:bodyPr>
          <a:lstStyle/>
          <a:p>
            <a:r>
              <a:rPr lang="fr-FR" err="1"/>
              <a:t>Significant</a:t>
            </a:r>
            <a:r>
              <a:rPr lang="fr-FR"/>
              <a:t> Energy Use </a:t>
            </a:r>
          </a:p>
        </p:txBody>
      </p:sp>
      <p:sp>
        <p:nvSpPr>
          <p:cNvPr id="4" name="Espace réservé de la date 3"/>
          <p:cNvSpPr>
            <a:spLocks noGrp="1"/>
          </p:cNvSpPr>
          <p:nvPr>
            <p:ph type="dt" sz="half" idx="10"/>
          </p:nvPr>
        </p:nvSpPr>
        <p:spPr/>
        <p:txBody>
          <a:bodyPr/>
          <a:lstStyle/>
          <a:p>
            <a:fld id="{010ED657-087C-4805-BC0B-F127A35A5446}" type="datetime1">
              <a:rPr lang="fr-FR" smtClean="0"/>
              <a:t>21/04/2023</a:t>
            </a:fld>
            <a:endParaRPr lang="en-US"/>
          </a:p>
        </p:txBody>
      </p:sp>
      <p:sp>
        <p:nvSpPr>
          <p:cNvPr id="6" name="Espace réservé du numéro de diapositive 5">
            <a:extLst>
              <a:ext uri="{FF2B5EF4-FFF2-40B4-BE49-F238E27FC236}">
                <a16:creationId xmlns:a16="http://schemas.microsoft.com/office/drawing/2014/main" id="{4D14D2FC-14ED-492C-9EC7-EAE9DC0AF421}"/>
              </a:ext>
            </a:extLst>
          </p:cNvPr>
          <p:cNvSpPr>
            <a:spLocks noGrp="1"/>
          </p:cNvSpPr>
          <p:nvPr>
            <p:ph type="sldNum" sz="quarter" idx="12"/>
          </p:nvPr>
        </p:nvSpPr>
        <p:spPr/>
        <p:txBody>
          <a:bodyPr/>
          <a:lstStyle/>
          <a:p>
            <a:fld id="{4FAB73BC-B049-4115-A692-8D63A059BFB8}" type="slidenum">
              <a:rPr lang="en-US" smtClean="0"/>
              <a:t>8</a:t>
            </a:fld>
            <a:endParaRPr lang="en-US"/>
          </a:p>
        </p:txBody>
      </p:sp>
      <p:graphicFrame>
        <p:nvGraphicFramePr>
          <p:cNvPr id="9" name="Tableau 8">
            <a:extLst>
              <a:ext uri="{FF2B5EF4-FFF2-40B4-BE49-F238E27FC236}">
                <a16:creationId xmlns:a16="http://schemas.microsoft.com/office/drawing/2014/main" id="{C164744E-DF7A-4EB3-A6C0-BA46ADA81750}"/>
              </a:ext>
            </a:extLst>
          </p:cNvPr>
          <p:cNvGraphicFramePr>
            <a:graphicFrameLocks noGrp="1"/>
          </p:cNvGraphicFramePr>
          <p:nvPr>
            <p:extLst>
              <p:ext uri="{D42A27DB-BD31-4B8C-83A1-F6EECF244321}">
                <p14:modId xmlns:p14="http://schemas.microsoft.com/office/powerpoint/2010/main" val="650103295"/>
              </p:ext>
            </p:extLst>
          </p:nvPr>
        </p:nvGraphicFramePr>
        <p:xfrm>
          <a:off x="5473700" y="1845742"/>
          <a:ext cx="6328170" cy="4345417"/>
        </p:xfrm>
        <a:graphic>
          <a:graphicData uri="http://schemas.openxmlformats.org/drawingml/2006/table">
            <a:tbl>
              <a:tblPr/>
              <a:tblGrid>
                <a:gridCol w="1854200">
                  <a:extLst>
                    <a:ext uri="{9D8B030D-6E8A-4147-A177-3AD203B41FA5}">
                      <a16:colId xmlns:a16="http://schemas.microsoft.com/office/drawing/2014/main" val="807185588"/>
                    </a:ext>
                  </a:extLst>
                </a:gridCol>
                <a:gridCol w="1447800">
                  <a:extLst>
                    <a:ext uri="{9D8B030D-6E8A-4147-A177-3AD203B41FA5}">
                      <a16:colId xmlns:a16="http://schemas.microsoft.com/office/drawing/2014/main" val="1597359054"/>
                    </a:ext>
                  </a:extLst>
                </a:gridCol>
                <a:gridCol w="1155700">
                  <a:extLst>
                    <a:ext uri="{9D8B030D-6E8A-4147-A177-3AD203B41FA5}">
                      <a16:colId xmlns:a16="http://schemas.microsoft.com/office/drawing/2014/main" val="3491558099"/>
                    </a:ext>
                  </a:extLst>
                </a:gridCol>
                <a:gridCol w="977900">
                  <a:extLst>
                    <a:ext uri="{9D8B030D-6E8A-4147-A177-3AD203B41FA5}">
                      <a16:colId xmlns:a16="http://schemas.microsoft.com/office/drawing/2014/main" val="2101444706"/>
                    </a:ext>
                  </a:extLst>
                </a:gridCol>
                <a:gridCol w="892570">
                  <a:extLst>
                    <a:ext uri="{9D8B030D-6E8A-4147-A177-3AD203B41FA5}">
                      <a16:colId xmlns:a16="http://schemas.microsoft.com/office/drawing/2014/main" val="875558926"/>
                    </a:ext>
                  </a:extLst>
                </a:gridCol>
              </a:tblGrid>
              <a:tr h="934303">
                <a:tc>
                  <a:txBody>
                    <a:bodyPr/>
                    <a:lstStyle/>
                    <a:p>
                      <a:pPr algn="ctr" fontAlgn="ctr"/>
                      <a:r>
                        <a:rPr lang="fr-FR" sz="1400" b="0" i="0" u="none" strike="noStrike" err="1">
                          <a:solidFill>
                            <a:srgbClr val="404040"/>
                          </a:solidFill>
                          <a:effectLst/>
                          <a:latin typeface="Calibri" panose="020F0502020204030204" pitchFamily="34" charset="0"/>
                        </a:rPr>
                        <a:t>Significant</a:t>
                      </a:r>
                      <a:r>
                        <a:rPr lang="fr-FR" sz="1400" b="0" i="0" u="none" strike="noStrike">
                          <a:solidFill>
                            <a:srgbClr val="404040"/>
                          </a:solidFill>
                          <a:effectLst/>
                          <a:latin typeface="Calibri" panose="020F0502020204030204" pitchFamily="34" charset="0"/>
                        </a:rPr>
                        <a:t> Energy Use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fr-FR" sz="1400" b="0" i="0" u="none" strike="noStrike" err="1">
                          <a:solidFill>
                            <a:srgbClr val="404040"/>
                          </a:solidFill>
                          <a:effectLst/>
                          <a:latin typeface="Calibri" panose="020F0502020204030204" pitchFamily="34" charset="0"/>
                        </a:rPr>
                        <a:t>Unity</a:t>
                      </a:r>
                      <a:endParaRPr lang="fr-FR" sz="1400" b="0" i="0" u="none" strike="noStrike">
                        <a:solidFill>
                          <a:srgbClr val="40404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fr-FR" sz="1400" b="0" i="0" u="sng" strike="noStrike">
                          <a:solidFill>
                            <a:srgbClr val="000000"/>
                          </a:solidFill>
                          <a:effectLst/>
                          <a:latin typeface="Calibri" panose="020F0502020204030204" pitchFamily="34" charset="0"/>
                        </a:rPr>
                        <a:t>IPE de référence </a:t>
                      </a:r>
                      <a:br>
                        <a:rPr lang="fr-FR" sz="1400" b="0" i="0" u="none" strike="noStrike">
                          <a:solidFill>
                            <a:srgbClr val="000000"/>
                          </a:solidFill>
                          <a:effectLst/>
                          <a:latin typeface="Calibri" panose="020F0502020204030204" pitchFamily="34" charset="0"/>
                        </a:rPr>
                      </a:br>
                      <a:r>
                        <a:rPr lang="fr-FR" sz="1400" b="0" i="0" u="none" strike="noStrike">
                          <a:solidFill>
                            <a:srgbClr val="000000"/>
                          </a:solidFill>
                          <a:effectLst/>
                          <a:latin typeface="Calibri" panose="020F0502020204030204" pitchFamily="34" charset="0"/>
                        </a:rPr>
                        <a:t>2010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fr-FR" sz="1400" b="0" i="0" u="sng" strike="noStrike">
                          <a:solidFill>
                            <a:srgbClr val="404040"/>
                          </a:solidFill>
                          <a:effectLst/>
                          <a:latin typeface="Calibri" panose="020F0502020204030204" pitchFamily="34" charset="0"/>
                        </a:rPr>
                        <a:t>IPE actuel</a:t>
                      </a:r>
                      <a:r>
                        <a:rPr lang="fr-FR" sz="1400" b="0" i="0" u="none" strike="noStrike">
                          <a:solidFill>
                            <a:srgbClr val="404040"/>
                          </a:solidFill>
                          <a:effectLst/>
                          <a:latin typeface="Calibri" panose="020F0502020204030204" pitchFamily="34" charset="0"/>
                        </a:rPr>
                        <a:t> </a:t>
                      </a:r>
                    </a:p>
                    <a:p>
                      <a:pPr algn="ctr" fontAlgn="ctr"/>
                      <a:r>
                        <a:rPr lang="fr-FR" sz="1400" b="0" i="0" u="none" strike="noStrike">
                          <a:solidFill>
                            <a:srgbClr val="404040"/>
                          </a:solidFill>
                          <a:effectLst/>
                          <a:latin typeface="Calibri" panose="020F0502020204030204" pitchFamily="34" charset="0"/>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fr-FR" sz="1400" b="0" i="0" u="none" strike="noStrike">
                          <a:solidFill>
                            <a:srgbClr val="404040"/>
                          </a:solidFill>
                          <a:effectLst/>
                          <a:latin typeface="Calibri" panose="020F0502020204030204" pitchFamily="34" charset="0"/>
                        </a:rPr>
                        <a:t>Evolution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3987841"/>
                  </a:ext>
                </a:extLst>
              </a:tr>
              <a:tr h="593733">
                <a:tc>
                  <a:txBody>
                    <a:bodyPr/>
                    <a:lstStyle/>
                    <a:p>
                      <a:pPr marL="0" algn="ctr" defTabSz="914400" rtl="0" eaLnBrk="1" fontAlgn="ctr" latinLnBrk="0" hangingPunct="1"/>
                      <a:r>
                        <a:rPr lang="fr-FR" sz="1400" b="0" i="0" u="none" strike="noStrike" kern="1200" err="1">
                          <a:solidFill>
                            <a:srgbClr val="404040"/>
                          </a:solidFill>
                          <a:effectLst/>
                          <a:latin typeface="Calibri" panose="020F0502020204030204" pitchFamily="34" charset="0"/>
                          <a:ea typeface="+mn-ea"/>
                          <a:cs typeface="+mn-cs"/>
                        </a:rPr>
                        <a:t>Moustoir</a:t>
                      </a:r>
                      <a:r>
                        <a:rPr lang="fr-FR" sz="1400" b="0" i="0" u="none" strike="noStrike" kern="1200">
                          <a:solidFill>
                            <a:srgbClr val="404040"/>
                          </a:solidFill>
                          <a:effectLst/>
                          <a:latin typeface="Calibri" panose="020F0502020204030204" pitchFamily="34" charset="0"/>
                          <a:ea typeface="+mn-ea"/>
                          <a:cs typeface="+mn-cs"/>
                        </a:rPr>
                        <a:t> </a:t>
                      </a:r>
                      <a:r>
                        <a:rPr lang="fr-FR" sz="1400" b="0" i="0" u="none" strike="noStrike" kern="1200" err="1">
                          <a:solidFill>
                            <a:srgbClr val="404040"/>
                          </a:solidFill>
                          <a:effectLst/>
                          <a:latin typeface="Calibri" panose="020F0502020204030204" pitchFamily="34" charset="0"/>
                          <a:ea typeface="+mn-ea"/>
                          <a:cs typeface="+mn-cs"/>
                        </a:rPr>
                        <a:t>Technical</a:t>
                      </a:r>
                      <a:r>
                        <a:rPr lang="fr-FR" sz="1400" b="0" i="0" u="none" strike="noStrike" kern="1200">
                          <a:solidFill>
                            <a:srgbClr val="404040"/>
                          </a:solidFill>
                          <a:effectLst/>
                          <a:latin typeface="Calibri" panose="020F0502020204030204" pitchFamily="34" charset="0"/>
                          <a:ea typeface="+mn-ea"/>
                          <a:cs typeface="+mn-cs"/>
                        </a:rPr>
                        <a:t> Centre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400" b="0" i="0" u="none" strike="noStrike">
                          <a:solidFill>
                            <a:srgbClr val="404040"/>
                          </a:solidFill>
                          <a:effectLst/>
                          <a:latin typeface="Calibri" panose="020F0502020204030204" pitchFamily="34" charset="0"/>
                        </a:rPr>
                        <a:t>kWh*DJU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400" b="0" i="0" u="none" strike="noStrike">
                          <a:solidFill>
                            <a:srgbClr val="404040"/>
                          </a:solidFill>
                          <a:effectLst/>
                          <a:latin typeface="Calibri" panose="020F0502020204030204" pitchFamily="34" charset="0"/>
                        </a:rPr>
                        <a:t>13 080 258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400" b="0" i="0" u="none" strike="noStrike">
                          <a:solidFill>
                            <a:srgbClr val="404040"/>
                          </a:solidFill>
                          <a:effectLst/>
                          <a:latin typeface="Calibri" panose="020F0502020204030204" pitchFamily="34" charset="0"/>
                        </a:rPr>
                        <a:t>13 613 075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400" b="1" i="0" u="none" strike="noStrike">
                          <a:solidFill>
                            <a:srgbClr val="FFC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8902953"/>
                  </a:ext>
                </a:extLst>
              </a:tr>
              <a:tr h="461383">
                <a:tc>
                  <a:txBody>
                    <a:bodyPr/>
                    <a:lstStyle/>
                    <a:p>
                      <a:pPr algn="ctr" fontAlgn="ctr"/>
                      <a:r>
                        <a:rPr lang="fr-FR" sz="1400" b="0" i="0" u="none" strike="noStrike" err="1">
                          <a:solidFill>
                            <a:srgbClr val="404040"/>
                          </a:solidFill>
                          <a:effectLst/>
                          <a:latin typeface="Calibri" panose="020F0502020204030204" pitchFamily="34" charset="0"/>
                        </a:rPr>
                        <a:t>Kerlétu</a:t>
                      </a:r>
                      <a:r>
                        <a:rPr lang="fr-FR" sz="1400" b="0" i="0" u="none" strike="noStrike">
                          <a:solidFill>
                            <a:srgbClr val="404040"/>
                          </a:solidFill>
                          <a:effectLst/>
                          <a:latin typeface="Calibri" panose="020F0502020204030204" pitchFamily="34" charset="0"/>
                        </a:rPr>
                        <a:t> </a:t>
                      </a:r>
                      <a:r>
                        <a:rPr lang="fr-FR" sz="1400" b="0" i="0" u="none" strike="noStrike" err="1">
                          <a:solidFill>
                            <a:srgbClr val="404040"/>
                          </a:solidFill>
                          <a:effectLst/>
                          <a:latin typeface="Calibri" panose="020F0502020204030204" pitchFamily="34" charset="0"/>
                        </a:rPr>
                        <a:t>Funeral</a:t>
                      </a:r>
                      <a:r>
                        <a:rPr lang="fr-FR" sz="1400" b="0" i="0" u="none" strike="noStrike">
                          <a:solidFill>
                            <a:srgbClr val="404040"/>
                          </a:solidFill>
                          <a:effectLst/>
                          <a:latin typeface="Calibri" panose="020F0502020204030204" pitchFamily="34" charset="0"/>
                        </a:rPr>
                        <a:t> Centre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fr-FR" sz="1400" b="0" i="0" u="none" strike="noStrike">
                          <a:solidFill>
                            <a:srgbClr val="404040"/>
                          </a:solidFill>
                          <a:effectLst/>
                          <a:latin typeface="Calibri" panose="020F0502020204030204" pitchFamily="34" charset="0"/>
                        </a:rPr>
                        <a:t>kWh/</a:t>
                      </a:r>
                      <a:r>
                        <a:rPr lang="fr-FR" sz="1400" b="0" i="0" u="none" strike="noStrike" err="1">
                          <a:solidFill>
                            <a:srgbClr val="404040"/>
                          </a:solidFill>
                          <a:effectLst/>
                          <a:latin typeface="Calibri" panose="020F0502020204030204" pitchFamily="34" charset="0"/>
                        </a:rPr>
                        <a:t>number</a:t>
                      </a:r>
                      <a:r>
                        <a:rPr lang="fr-FR" sz="1400" b="0" i="0" u="none" strike="noStrike">
                          <a:solidFill>
                            <a:srgbClr val="404040"/>
                          </a:solidFill>
                          <a:effectLst/>
                          <a:latin typeface="Calibri" panose="020F0502020204030204" pitchFamily="34" charset="0"/>
                        </a:rPr>
                        <a:t> of </a:t>
                      </a:r>
                      <a:r>
                        <a:rPr lang="fr-FR" sz="1400" b="0" i="0" u="none" strike="noStrike" err="1">
                          <a:solidFill>
                            <a:srgbClr val="404040"/>
                          </a:solidFill>
                          <a:effectLst/>
                          <a:latin typeface="Calibri" panose="020F0502020204030204" pitchFamily="34" charset="0"/>
                        </a:rPr>
                        <a:t>cremation</a:t>
                      </a:r>
                      <a:endParaRPr lang="fr-FR" sz="1400" b="0" i="0" u="none" strike="noStrike">
                        <a:solidFill>
                          <a:srgbClr val="40404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fr-FR" sz="1400" b="0" i="0" u="none" strike="noStrike">
                          <a:solidFill>
                            <a:srgbClr val="404040"/>
                          </a:solidFill>
                          <a:effectLst/>
                          <a:latin typeface="Calibri" panose="020F0502020204030204" pitchFamily="34" charset="0"/>
                        </a:rPr>
                        <a:t>10 169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fr-FR" sz="1400" b="0" i="0" u="none" strike="noStrike">
                          <a:solidFill>
                            <a:srgbClr val="404040"/>
                          </a:solidFill>
                          <a:effectLst/>
                          <a:latin typeface="Calibri" panose="020F0502020204030204" pitchFamily="34" charset="0"/>
                        </a:rPr>
                        <a:t>7 907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fr-FR" sz="1400" b="1" i="0" u="none" strike="noStrike">
                          <a:solidFill>
                            <a:srgbClr val="00B050"/>
                          </a:solidFill>
                          <a:effectLst/>
                          <a:latin typeface="Calibri" panose="020F0502020204030204" pitchFamily="34" charset="0"/>
                        </a:rPr>
                        <a:t>-29%</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30578144"/>
                  </a:ext>
                </a:extLst>
              </a:tr>
              <a:tr h="461383">
                <a:tc>
                  <a:txBody>
                    <a:bodyPr/>
                    <a:lstStyle/>
                    <a:p>
                      <a:pPr algn="ctr" fontAlgn="ctr"/>
                      <a:r>
                        <a:rPr lang="fr-FR" sz="1400" b="0" i="0" u="none" strike="noStrike" err="1">
                          <a:solidFill>
                            <a:srgbClr val="404040"/>
                          </a:solidFill>
                          <a:effectLst/>
                          <a:latin typeface="Calibri" panose="020F0502020204030204" pitchFamily="34" charset="0"/>
                        </a:rPr>
                        <a:t>Kerlétu</a:t>
                      </a:r>
                      <a:r>
                        <a:rPr lang="fr-FR" sz="1400" b="0" i="0" u="none" strike="noStrike">
                          <a:solidFill>
                            <a:srgbClr val="404040"/>
                          </a:solidFill>
                          <a:effectLst/>
                          <a:latin typeface="Calibri" panose="020F0502020204030204" pitchFamily="34" charset="0"/>
                        </a:rPr>
                        <a:t> Central </a:t>
                      </a:r>
                      <a:r>
                        <a:rPr lang="fr-FR" sz="1400" b="0" i="0" u="none" strike="noStrike" err="1">
                          <a:solidFill>
                            <a:srgbClr val="404040"/>
                          </a:solidFill>
                          <a:effectLst/>
                          <a:latin typeface="Calibri" panose="020F0502020204030204" pitchFamily="34" charset="0"/>
                        </a:rPr>
                        <a:t>Kitchen</a:t>
                      </a:r>
                      <a:endParaRPr lang="fr-FR" sz="1400" b="0" i="0" u="none" strike="noStrike">
                        <a:solidFill>
                          <a:srgbClr val="40404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400" b="0" i="0" u="none" strike="noStrike">
                          <a:solidFill>
                            <a:srgbClr val="404040"/>
                          </a:solidFill>
                          <a:effectLst/>
                          <a:latin typeface="Calibri" panose="020F0502020204030204" pitchFamily="34" charset="0"/>
                        </a:rPr>
                        <a:t>kWh*DJU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400" b="0" i="0" u="none" strike="noStrike">
                          <a:solidFill>
                            <a:srgbClr val="404040"/>
                          </a:solidFill>
                          <a:effectLst/>
                          <a:latin typeface="Calibri" panose="020F0502020204030204" pitchFamily="34" charset="0"/>
                        </a:rPr>
                        <a:t>503 236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400" b="0" i="0" u="none" strike="noStrike">
                          <a:solidFill>
                            <a:srgbClr val="404040"/>
                          </a:solidFill>
                          <a:effectLst/>
                          <a:latin typeface="Calibri" panose="020F0502020204030204" pitchFamily="34" charset="0"/>
                        </a:rPr>
                        <a:t>516 466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400" b="1" i="0" u="none" strike="noStrike">
                          <a:solidFill>
                            <a:srgbClr val="FFC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3989174"/>
                  </a:ext>
                </a:extLst>
              </a:tr>
              <a:tr h="461383">
                <a:tc>
                  <a:txBody>
                    <a:bodyPr/>
                    <a:lstStyle/>
                    <a:p>
                      <a:pPr algn="ctr" fontAlgn="ctr"/>
                      <a:r>
                        <a:rPr lang="fr-FR" sz="1400" b="0" i="0" u="none" strike="noStrike">
                          <a:solidFill>
                            <a:srgbClr val="404040"/>
                          </a:solidFill>
                          <a:effectLst/>
                          <a:latin typeface="Calibri" panose="020F0502020204030204" pitchFamily="34" charset="0"/>
                        </a:rPr>
                        <a:t>Bois du Château Pool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fr-FR" sz="1400" b="0" i="0" u="none" strike="noStrike">
                          <a:solidFill>
                            <a:srgbClr val="404040"/>
                          </a:solidFill>
                          <a:effectLst/>
                          <a:latin typeface="Calibri" panose="020F0502020204030204" pitchFamily="34" charset="0"/>
                        </a:rPr>
                        <a:t>kWh*DJU/m²Pool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fr-FR" sz="1400" b="0" i="0" u="none" strike="noStrike">
                          <a:solidFill>
                            <a:srgbClr val="404040"/>
                          </a:solidFill>
                          <a:effectLst/>
                          <a:latin typeface="Calibri" panose="020F0502020204030204" pitchFamily="34" charset="0"/>
                        </a:rPr>
                        <a:t>4 746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fr-FR" sz="1400" b="0" i="0" u="none" strike="noStrike">
                          <a:solidFill>
                            <a:srgbClr val="404040"/>
                          </a:solidFill>
                          <a:effectLst/>
                          <a:latin typeface="Calibri" panose="020F0502020204030204" pitchFamily="34" charset="0"/>
                        </a:rPr>
                        <a:t>4 446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fr-FR" sz="1400" b="1" i="0" u="none" strike="noStrike">
                          <a:solidFill>
                            <a:srgbClr val="00B050"/>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54950852"/>
                  </a:ext>
                </a:extLst>
              </a:tr>
              <a:tr h="498930">
                <a:tc>
                  <a:txBody>
                    <a:bodyPr/>
                    <a:lstStyle/>
                    <a:p>
                      <a:pPr algn="ctr" fontAlgn="ctr"/>
                      <a:r>
                        <a:rPr lang="fr-FR" sz="1400" b="0" i="0" u="none" strike="noStrike">
                          <a:solidFill>
                            <a:srgbClr val="404040"/>
                          </a:solidFill>
                          <a:effectLst/>
                          <a:latin typeface="Calibri" panose="020F0502020204030204" pitchFamily="34" charset="0"/>
                        </a:rPr>
                        <a:t>Municipal </a:t>
                      </a:r>
                      <a:r>
                        <a:rPr lang="fr-FR" sz="1400" b="0" i="0" u="none" strike="noStrike" err="1">
                          <a:solidFill>
                            <a:srgbClr val="404040"/>
                          </a:solidFill>
                          <a:effectLst/>
                          <a:latin typeface="Calibri" panose="020F0502020204030204" pitchFamily="34" charset="0"/>
                        </a:rPr>
                        <a:t>Technical</a:t>
                      </a:r>
                      <a:r>
                        <a:rPr lang="fr-FR" sz="1400" b="0" i="0" u="none" strike="noStrike">
                          <a:solidFill>
                            <a:srgbClr val="404040"/>
                          </a:solidFill>
                          <a:effectLst/>
                          <a:latin typeface="Calibri" panose="020F0502020204030204" pitchFamily="34" charset="0"/>
                        </a:rPr>
                        <a:t> Centre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400" b="0" i="0" u="none" strike="noStrike">
                          <a:solidFill>
                            <a:srgbClr val="404040"/>
                          </a:solidFill>
                          <a:effectLst/>
                          <a:latin typeface="Calibri" panose="020F0502020204030204" pitchFamily="34" charset="0"/>
                        </a:rPr>
                        <a:t>kWh*DJU/m²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400" b="0" i="0" u="none" strike="noStrike">
                          <a:solidFill>
                            <a:srgbClr val="404040"/>
                          </a:solidFill>
                          <a:effectLst/>
                          <a:latin typeface="Calibri" panose="020F0502020204030204" pitchFamily="34" charset="0"/>
                        </a:rPr>
                        <a:t>102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400" b="0" i="0" u="none" strike="noStrike">
                          <a:solidFill>
                            <a:srgbClr val="404040"/>
                          </a:solidFill>
                          <a:effectLst/>
                          <a:latin typeface="Calibri" panose="020F0502020204030204" pitchFamily="34" charset="0"/>
                        </a:rPr>
                        <a:t>126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400" b="1" i="0" u="none" strike="noStrike">
                          <a:solidFill>
                            <a:srgbClr val="FF0000"/>
                          </a:solidFill>
                          <a:effectLst/>
                          <a:latin typeface="Calibri" panose="020F0502020204030204" pitchFamily="34" charset="0"/>
                        </a:rPr>
                        <a:t>+19%</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1300921"/>
                  </a:ext>
                </a:extLst>
              </a:tr>
              <a:tr h="461383">
                <a:tc>
                  <a:txBody>
                    <a:bodyPr/>
                    <a:lstStyle/>
                    <a:p>
                      <a:pPr algn="ctr" fontAlgn="ctr"/>
                      <a:r>
                        <a:rPr lang="fr-FR" sz="1400" b="0" i="0" u="none" strike="noStrike">
                          <a:solidFill>
                            <a:srgbClr val="404040"/>
                          </a:solidFill>
                          <a:effectLst/>
                          <a:latin typeface="Calibri" panose="020F0502020204030204" pitchFamily="34" charset="0"/>
                        </a:rPr>
                        <a:t>Merville </a:t>
                      </a:r>
                      <a:r>
                        <a:rPr lang="fr-FR" sz="1400" b="0" i="0" u="none" strike="noStrike" err="1">
                          <a:solidFill>
                            <a:srgbClr val="404040"/>
                          </a:solidFill>
                          <a:effectLst/>
                          <a:latin typeface="Calibri" panose="020F0502020204030204" pitchFamily="34" charset="0"/>
                        </a:rPr>
                        <a:t>School</a:t>
                      </a:r>
                      <a:r>
                        <a:rPr lang="fr-FR" sz="1400" b="0" i="0" u="none" strike="noStrike">
                          <a:solidFill>
                            <a:srgbClr val="404040"/>
                          </a:solidFill>
                          <a:effectLst/>
                          <a:latin typeface="Calibri" panose="020F0502020204030204" pitchFamily="34" charset="0"/>
                        </a:rPr>
                        <a:t> Group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fr-FR" sz="1400" b="0" i="0" u="none" strike="noStrike">
                          <a:solidFill>
                            <a:srgbClr val="404040"/>
                          </a:solidFill>
                          <a:effectLst/>
                          <a:latin typeface="Calibri" panose="020F0502020204030204" pitchFamily="34" charset="0"/>
                        </a:rPr>
                        <a:t>kWh*DJU/m²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fr-FR" sz="1400" b="0" i="0" u="none" strike="noStrike">
                          <a:solidFill>
                            <a:srgbClr val="404040"/>
                          </a:solidFill>
                          <a:effectLst/>
                          <a:latin typeface="Calibri" panose="020F0502020204030204" pitchFamily="34" charset="0"/>
                        </a:rPr>
                        <a:t>103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fr-FR" sz="1400" b="0" i="0" u="none" strike="noStrike">
                          <a:solidFill>
                            <a:srgbClr val="404040"/>
                          </a:solidFill>
                          <a:effectLst/>
                          <a:latin typeface="Calibri" panose="020F0502020204030204" pitchFamily="34" charset="0"/>
                        </a:rPr>
                        <a:t>91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fr-FR" sz="1400" b="1" i="0" u="none" strike="noStrike">
                          <a:solidFill>
                            <a:srgbClr val="00B050"/>
                          </a:solidFill>
                          <a:effectLst/>
                          <a:latin typeface="Calibri" panose="020F0502020204030204" pitchFamily="34" charset="0"/>
                        </a:rPr>
                        <a:t>-13%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43099659"/>
                  </a:ext>
                </a:extLst>
              </a:tr>
              <a:tr h="472919">
                <a:tc>
                  <a:txBody>
                    <a:bodyPr/>
                    <a:lstStyle/>
                    <a:p>
                      <a:pPr algn="ctr" fontAlgn="ctr"/>
                      <a:r>
                        <a:rPr lang="fr-FR" sz="1400" b="0" i="0" u="none" strike="noStrike">
                          <a:solidFill>
                            <a:srgbClr val="404040"/>
                          </a:solidFill>
                          <a:effectLst/>
                          <a:latin typeface="Calibri" panose="020F0502020204030204" pitchFamily="34" charset="0"/>
                        </a:rPr>
                        <a:t>Media </a:t>
                      </a:r>
                      <a:r>
                        <a:rPr lang="fr-FR" sz="1400" b="0" i="0" u="none" strike="noStrike" err="1">
                          <a:solidFill>
                            <a:srgbClr val="404040"/>
                          </a:solidFill>
                          <a:effectLst/>
                          <a:latin typeface="Calibri" panose="020F0502020204030204" pitchFamily="34" charset="0"/>
                        </a:rPr>
                        <a:t>library</a:t>
                      </a:r>
                      <a:endParaRPr lang="fr-FR" sz="1400" b="0" i="0" u="none" strike="noStrike">
                        <a:solidFill>
                          <a:srgbClr val="40404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r-FR" sz="1400" b="0" i="0" u="none" strike="noStrike">
                          <a:solidFill>
                            <a:srgbClr val="404040"/>
                          </a:solidFill>
                          <a:effectLst/>
                          <a:latin typeface="Calibri" panose="020F0502020204030204" pitchFamily="34" charset="0"/>
                        </a:rPr>
                        <a:t>kWh*DJU/m²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r-FR" sz="1400" b="0" i="0" u="none" strike="noStrike">
                          <a:solidFill>
                            <a:srgbClr val="404040"/>
                          </a:solidFill>
                          <a:effectLst/>
                          <a:latin typeface="Calibri" panose="020F0502020204030204" pitchFamily="34" charset="0"/>
                        </a:rPr>
                        <a:t>141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r-FR" sz="1400" b="0" i="0" u="none" strike="noStrike">
                          <a:solidFill>
                            <a:srgbClr val="404040"/>
                          </a:solidFill>
                          <a:effectLst/>
                          <a:latin typeface="Calibri" panose="020F0502020204030204" pitchFamily="34" charset="0"/>
                        </a:rPr>
                        <a:t>117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fr-FR" sz="1400" b="1" i="0" u="none" strike="noStrike">
                          <a:solidFill>
                            <a:srgbClr val="00B050"/>
                          </a:solidFill>
                          <a:effectLst/>
                          <a:latin typeface="Calibri" panose="020F0502020204030204" pitchFamily="34" charset="0"/>
                        </a:rPr>
                        <a:t>-21%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8729625"/>
                  </a:ext>
                </a:extLst>
              </a:tr>
            </a:tbl>
          </a:graphicData>
        </a:graphic>
      </p:graphicFrame>
      <p:graphicFrame>
        <p:nvGraphicFramePr>
          <p:cNvPr id="12" name="Graphique 11">
            <a:extLst>
              <a:ext uri="{FF2B5EF4-FFF2-40B4-BE49-F238E27FC236}">
                <a16:creationId xmlns:a16="http://schemas.microsoft.com/office/drawing/2014/main" id="{1993C38C-B01D-43CC-BD90-57EC9389C077}"/>
              </a:ext>
            </a:extLst>
          </p:cNvPr>
          <p:cNvGraphicFramePr>
            <a:graphicFrameLocks/>
          </p:cNvGraphicFramePr>
          <p:nvPr>
            <p:extLst>
              <p:ext uri="{D42A27DB-BD31-4B8C-83A1-F6EECF244321}">
                <p14:modId xmlns:p14="http://schemas.microsoft.com/office/powerpoint/2010/main" val="3571175929"/>
              </p:ext>
            </p:extLst>
          </p:nvPr>
        </p:nvGraphicFramePr>
        <p:xfrm>
          <a:off x="361386" y="1845741"/>
          <a:ext cx="5053046" cy="43454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7665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04673F01-3E4E-7D88-7A13-A5572029F0EE}"/>
              </a:ext>
            </a:extLst>
          </p:cNvPr>
          <p:cNvSpPr>
            <a:spLocks noGrp="1"/>
          </p:cNvSpPr>
          <p:nvPr>
            <p:ph type="dt" sz="half" idx="10"/>
          </p:nvPr>
        </p:nvSpPr>
        <p:spPr/>
        <p:txBody>
          <a:bodyPr/>
          <a:lstStyle/>
          <a:p>
            <a:fld id="{B2C83ACA-5E8C-4470-9447-71BE2EF93D93}" type="datetime1">
              <a:rPr lang="fr-FR" smtClean="0"/>
              <a:t>21/04/2023</a:t>
            </a:fld>
            <a:endParaRPr lang="en-US"/>
          </a:p>
        </p:txBody>
      </p:sp>
      <p:sp>
        <p:nvSpPr>
          <p:cNvPr id="6" name="Espace réservé du pied de page 5">
            <a:extLst>
              <a:ext uri="{FF2B5EF4-FFF2-40B4-BE49-F238E27FC236}">
                <a16:creationId xmlns:a16="http://schemas.microsoft.com/office/drawing/2014/main" id="{C71CAE40-2DA6-314A-7FC8-756F727ACB3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47F9817-B388-6A1F-D56E-E45F68D1341B}"/>
              </a:ext>
            </a:extLst>
          </p:cNvPr>
          <p:cNvSpPr>
            <a:spLocks noGrp="1"/>
          </p:cNvSpPr>
          <p:nvPr>
            <p:ph type="sldNum" sz="quarter" idx="12"/>
          </p:nvPr>
        </p:nvSpPr>
        <p:spPr/>
        <p:txBody>
          <a:bodyPr/>
          <a:lstStyle/>
          <a:p>
            <a:fld id="{4FAB73BC-B049-4115-A692-8D63A059BFB8}" type="slidenum">
              <a:rPr lang="en-US" smtClean="0"/>
              <a:t>9</a:t>
            </a:fld>
            <a:endParaRPr lang="en-US"/>
          </a:p>
        </p:txBody>
      </p:sp>
      <p:graphicFrame>
        <p:nvGraphicFramePr>
          <p:cNvPr id="8" name="Tableau 7">
            <a:extLst>
              <a:ext uri="{FF2B5EF4-FFF2-40B4-BE49-F238E27FC236}">
                <a16:creationId xmlns:a16="http://schemas.microsoft.com/office/drawing/2014/main" id="{ACFCA0AC-B3FF-3F48-4E03-A409D50FEB92}"/>
              </a:ext>
            </a:extLst>
          </p:cNvPr>
          <p:cNvGraphicFramePr>
            <a:graphicFrameLocks noGrp="1"/>
          </p:cNvGraphicFramePr>
          <p:nvPr>
            <p:extLst>
              <p:ext uri="{D42A27DB-BD31-4B8C-83A1-F6EECF244321}">
                <p14:modId xmlns:p14="http://schemas.microsoft.com/office/powerpoint/2010/main" val="4072493697"/>
              </p:ext>
            </p:extLst>
          </p:nvPr>
        </p:nvGraphicFramePr>
        <p:xfrm>
          <a:off x="793751" y="2127249"/>
          <a:ext cx="10604497" cy="2603501"/>
        </p:xfrm>
        <a:graphic>
          <a:graphicData uri="http://schemas.openxmlformats.org/drawingml/2006/table">
            <a:tbl>
              <a:tblPr>
                <a:tableStyleId>{616DA210-FB5B-4158-B5E0-FEB733F419BA}</a:tableStyleId>
              </a:tblPr>
              <a:tblGrid>
                <a:gridCol w="897462">
                  <a:extLst>
                    <a:ext uri="{9D8B030D-6E8A-4147-A177-3AD203B41FA5}">
                      <a16:colId xmlns:a16="http://schemas.microsoft.com/office/drawing/2014/main" val="3979513411"/>
                    </a:ext>
                  </a:extLst>
                </a:gridCol>
                <a:gridCol w="2341655">
                  <a:extLst>
                    <a:ext uri="{9D8B030D-6E8A-4147-A177-3AD203B41FA5}">
                      <a16:colId xmlns:a16="http://schemas.microsoft.com/office/drawing/2014/main" val="164712470"/>
                    </a:ext>
                  </a:extLst>
                </a:gridCol>
                <a:gridCol w="897462">
                  <a:extLst>
                    <a:ext uri="{9D8B030D-6E8A-4147-A177-3AD203B41FA5}">
                      <a16:colId xmlns:a16="http://schemas.microsoft.com/office/drawing/2014/main" val="303475692"/>
                    </a:ext>
                  </a:extLst>
                </a:gridCol>
                <a:gridCol w="897462">
                  <a:extLst>
                    <a:ext uri="{9D8B030D-6E8A-4147-A177-3AD203B41FA5}">
                      <a16:colId xmlns:a16="http://schemas.microsoft.com/office/drawing/2014/main" val="3661738021"/>
                    </a:ext>
                  </a:extLst>
                </a:gridCol>
                <a:gridCol w="894025">
                  <a:extLst>
                    <a:ext uri="{9D8B030D-6E8A-4147-A177-3AD203B41FA5}">
                      <a16:colId xmlns:a16="http://schemas.microsoft.com/office/drawing/2014/main" val="3899683141"/>
                    </a:ext>
                  </a:extLst>
                </a:gridCol>
                <a:gridCol w="897462">
                  <a:extLst>
                    <a:ext uri="{9D8B030D-6E8A-4147-A177-3AD203B41FA5}">
                      <a16:colId xmlns:a16="http://schemas.microsoft.com/office/drawing/2014/main" val="1560953888"/>
                    </a:ext>
                  </a:extLst>
                </a:gridCol>
                <a:gridCol w="897462">
                  <a:extLst>
                    <a:ext uri="{9D8B030D-6E8A-4147-A177-3AD203B41FA5}">
                      <a16:colId xmlns:a16="http://schemas.microsoft.com/office/drawing/2014/main" val="2815423656"/>
                    </a:ext>
                  </a:extLst>
                </a:gridCol>
                <a:gridCol w="897462">
                  <a:extLst>
                    <a:ext uri="{9D8B030D-6E8A-4147-A177-3AD203B41FA5}">
                      <a16:colId xmlns:a16="http://schemas.microsoft.com/office/drawing/2014/main" val="3455877195"/>
                    </a:ext>
                  </a:extLst>
                </a:gridCol>
                <a:gridCol w="897462">
                  <a:extLst>
                    <a:ext uri="{9D8B030D-6E8A-4147-A177-3AD203B41FA5}">
                      <a16:colId xmlns:a16="http://schemas.microsoft.com/office/drawing/2014/main" val="3557711534"/>
                    </a:ext>
                  </a:extLst>
                </a:gridCol>
                <a:gridCol w="1086583">
                  <a:extLst>
                    <a:ext uri="{9D8B030D-6E8A-4147-A177-3AD203B41FA5}">
                      <a16:colId xmlns:a16="http://schemas.microsoft.com/office/drawing/2014/main" val="2002903156"/>
                    </a:ext>
                  </a:extLst>
                </a:gridCol>
              </a:tblGrid>
              <a:tr h="277707">
                <a:tc>
                  <a:txBody>
                    <a:bodyPr/>
                    <a:lstStyle/>
                    <a:p>
                      <a:pPr algn="l" fontAlgn="b"/>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2010</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2012</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2018</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2019</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2020</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2021</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2022</a:t>
                      </a:r>
                      <a:endParaRPr lang="fr-FR" sz="14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FR" sz="1400" u="none" strike="noStrike">
                          <a:effectLst/>
                        </a:rPr>
                        <a:t>Advancement</a:t>
                      </a:r>
                      <a:endParaRPr lang="fr-FR"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844569"/>
                  </a:ext>
                </a:extLst>
              </a:tr>
              <a:tr h="295063">
                <a:tc rowSpan="2">
                  <a:txBody>
                    <a:bodyPr/>
                    <a:lstStyle/>
                    <a:p>
                      <a:pPr algn="ctr" fontAlgn="ctr"/>
                      <a:r>
                        <a:rPr lang="fr-FR" sz="1400" u="none" strike="noStrike">
                          <a:effectLst/>
                        </a:rPr>
                        <a:t>Building </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fr-FR" sz="1400" u="none" strike="noStrike">
                          <a:effectLst/>
                        </a:rPr>
                        <a:t>Consumption </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33,0 GWh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29,5 GWh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28,8 GWh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28,7 GWh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23,1 GWh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28,9 GWh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26,2 GWh</a:t>
                      </a:r>
                      <a:endParaRPr lang="fr-FR" sz="1400" b="1" i="0" u="none" strike="noStrike">
                        <a:solidFill>
                          <a:srgbClr val="000000"/>
                        </a:solidFill>
                        <a:effectLst/>
                        <a:latin typeface="Calibri" panose="020F0502020204030204" pitchFamily="34" charset="0"/>
                      </a:endParaRPr>
                    </a:p>
                  </a:txBody>
                  <a:tcPr marL="9525" marR="9525" marT="9525" marB="0" anchor="ctr"/>
                </a:tc>
                <a:tc rowSpan="2">
                  <a:txBody>
                    <a:bodyPr/>
                    <a:lstStyle/>
                    <a:p>
                      <a:pPr algn="ctr"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42263156"/>
                  </a:ext>
                </a:extLst>
              </a:tr>
              <a:tr h="277707">
                <a:tc vMerge="1">
                  <a:txBody>
                    <a:bodyPr/>
                    <a:lstStyle/>
                    <a:p>
                      <a:endParaRPr lang="fr-FR"/>
                    </a:p>
                  </a:txBody>
                  <a:tcPr/>
                </a:tc>
                <a:tc>
                  <a:txBody>
                    <a:bodyPr/>
                    <a:lstStyle/>
                    <a:p>
                      <a:pPr algn="l" fontAlgn="b"/>
                      <a:r>
                        <a:rPr lang="fr-FR" sz="1400" u="none" strike="noStrike">
                          <a:effectLst/>
                        </a:rPr>
                        <a:t>Evolution compared to 2010</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0%</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-11%</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-13%</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-13%</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-30%</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-13%</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-21%</a:t>
                      </a:r>
                      <a:endParaRPr lang="fr-FR" sz="1400" b="1" i="0" u="none" strike="noStrike">
                        <a:solidFill>
                          <a:srgbClr val="000000"/>
                        </a:solidFill>
                        <a:effectLst/>
                        <a:latin typeface="Calibri" panose="020F0502020204030204" pitchFamily="34" charset="0"/>
                      </a:endParaRPr>
                    </a:p>
                  </a:txBody>
                  <a:tcPr marL="9525" marR="9525" marT="9525" marB="0" anchor="ctr"/>
                </a:tc>
                <a:tc vMerge="1">
                  <a:txBody>
                    <a:bodyPr/>
                    <a:lstStyle/>
                    <a:p>
                      <a:endParaRPr lang="fr-FR"/>
                    </a:p>
                  </a:txBody>
                  <a:tcPr/>
                </a:tc>
                <a:extLst>
                  <a:ext uri="{0D108BD9-81ED-4DB2-BD59-A6C34878D82A}">
                    <a16:rowId xmlns:a16="http://schemas.microsoft.com/office/drawing/2014/main" val="2894967199"/>
                  </a:ext>
                </a:extLst>
              </a:tr>
              <a:tr h="295063">
                <a:tc rowSpan="2">
                  <a:txBody>
                    <a:bodyPr/>
                    <a:lstStyle/>
                    <a:p>
                      <a:pPr algn="ctr" fontAlgn="b"/>
                      <a:r>
                        <a:rPr lang="fr-FR" sz="1400" u="none" strike="noStrike">
                          <a:effectLst/>
                        </a:rPr>
                        <a:t>Street lighting</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fr-FR" sz="1400" u="none" strike="noStrike">
                          <a:effectLst/>
                        </a:rPr>
                        <a:t>Consumption </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FR" sz="1400" u="none" strike="noStrike">
                          <a:effectLst/>
                        </a:rPr>
                        <a:t>-</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5,8 GWh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4,8 GWh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4,5 GWh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4,3 GWh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3,8 GWh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2,8 GWh</a:t>
                      </a:r>
                      <a:endParaRPr lang="fr-FR" sz="1400" b="1" i="0" u="none" strike="noStrike">
                        <a:solidFill>
                          <a:srgbClr val="000000"/>
                        </a:solidFill>
                        <a:effectLst/>
                        <a:latin typeface="Calibri" panose="020F0502020204030204" pitchFamily="34" charset="0"/>
                      </a:endParaRPr>
                    </a:p>
                  </a:txBody>
                  <a:tcPr marL="9525" marR="9525" marT="9525" marB="0" anchor="ctr"/>
                </a:tc>
                <a:tc rowSpan="2">
                  <a:txBody>
                    <a:bodyPr/>
                    <a:lstStyle/>
                    <a:p>
                      <a:pPr algn="ctr"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05231091"/>
                  </a:ext>
                </a:extLst>
              </a:tr>
              <a:tr h="277707">
                <a:tc vMerge="1">
                  <a:txBody>
                    <a:bodyPr/>
                    <a:lstStyle/>
                    <a:p>
                      <a:endParaRPr lang="fr-FR"/>
                    </a:p>
                  </a:txBody>
                  <a:tcPr/>
                </a:tc>
                <a:tc>
                  <a:txBody>
                    <a:bodyPr/>
                    <a:lstStyle/>
                    <a:p>
                      <a:pPr algn="l" fontAlgn="b"/>
                      <a:r>
                        <a:rPr lang="fr-FR" sz="1400" u="none" strike="noStrike">
                          <a:effectLst/>
                        </a:rPr>
                        <a:t>Evolution compared to 2012</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FR" sz="1400" u="none" strike="noStrike">
                          <a:effectLst/>
                        </a:rPr>
                        <a:t>-</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fr-FR" sz="1400" u="none" strike="noStrike">
                          <a:effectLst/>
                        </a:rPr>
                        <a:t>0,00%</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fr-FR" sz="1400" u="none" strike="noStrike">
                          <a:effectLst/>
                        </a:rPr>
                        <a:t>-17,40%</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fr-FR" sz="1400" u="none" strike="noStrike">
                          <a:effectLst/>
                        </a:rPr>
                        <a:t>-22,30%</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fr-FR" sz="1400" u="none" strike="noStrike">
                          <a:effectLst/>
                        </a:rPr>
                        <a:t>-25,80%</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fr-FR" sz="1400" u="none" strike="noStrike">
                          <a:effectLst/>
                        </a:rPr>
                        <a:t>-35,60%</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fr-FR" sz="1400" u="none" strike="noStrike">
                          <a:effectLst/>
                        </a:rPr>
                        <a:t>-51,40%</a:t>
                      </a:r>
                      <a:endParaRPr lang="fr-FR" sz="1400" b="1" i="0" u="none" strike="noStrike">
                        <a:solidFill>
                          <a:srgbClr val="000000"/>
                        </a:solidFill>
                        <a:effectLst/>
                        <a:latin typeface="Calibri" panose="020F0502020204030204" pitchFamily="34" charset="0"/>
                      </a:endParaRPr>
                    </a:p>
                  </a:txBody>
                  <a:tcPr marL="9525" marR="9525" marT="9525" marB="0" anchor="ctr"/>
                </a:tc>
                <a:tc vMerge="1">
                  <a:txBody>
                    <a:bodyPr/>
                    <a:lstStyle/>
                    <a:p>
                      <a:endParaRPr lang="fr-FR"/>
                    </a:p>
                  </a:txBody>
                  <a:tcPr/>
                </a:tc>
                <a:extLst>
                  <a:ext uri="{0D108BD9-81ED-4DB2-BD59-A6C34878D82A}">
                    <a16:rowId xmlns:a16="http://schemas.microsoft.com/office/drawing/2014/main" val="591573832"/>
                  </a:ext>
                </a:extLst>
              </a:tr>
              <a:tr h="347133">
                <a:tc rowSpan="2">
                  <a:txBody>
                    <a:bodyPr/>
                    <a:lstStyle/>
                    <a:p>
                      <a:pPr algn="ctr" fontAlgn="ctr"/>
                      <a:r>
                        <a:rPr lang="fr-FR" sz="1400" u="none" strike="noStrike">
                          <a:effectLst/>
                        </a:rPr>
                        <a:t>Transport</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fr-FR" sz="1400" u="none" strike="noStrike">
                          <a:effectLst/>
                        </a:rPr>
                        <a:t>Consumption </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FR" sz="1400" u="none" strike="noStrike">
                          <a:effectLst/>
                        </a:rPr>
                        <a:t>-</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FR" sz="1400" u="none" strike="noStrike">
                          <a:effectLst/>
                        </a:rPr>
                        <a:t>-</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1,72 GWh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1,70 GWh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1,37 GWh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1,61 GWh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1,68 GWh</a:t>
                      </a:r>
                      <a:endParaRPr lang="fr-FR" sz="1400" b="1" i="0" u="none" strike="noStrike">
                        <a:solidFill>
                          <a:srgbClr val="000000"/>
                        </a:solidFill>
                        <a:effectLst/>
                        <a:latin typeface="Calibri" panose="020F0502020204030204" pitchFamily="34" charset="0"/>
                      </a:endParaRPr>
                    </a:p>
                  </a:txBody>
                  <a:tcPr marL="9525" marR="9525" marT="9525" marB="0" anchor="ctr"/>
                </a:tc>
                <a:tc rowSpan="2">
                  <a:txBody>
                    <a:bodyPr/>
                    <a:lstStyle/>
                    <a:p>
                      <a:pPr algn="ctr"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43232129"/>
                  </a:ext>
                </a:extLst>
              </a:tr>
              <a:tr h="277707">
                <a:tc vMerge="1">
                  <a:txBody>
                    <a:bodyPr/>
                    <a:lstStyle/>
                    <a:p>
                      <a:endParaRPr lang="fr-FR"/>
                    </a:p>
                  </a:txBody>
                  <a:tcPr/>
                </a:tc>
                <a:tc>
                  <a:txBody>
                    <a:bodyPr/>
                    <a:lstStyle/>
                    <a:p>
                      <a:pPr algn="l" fontAlgn="b"/>
                      <a:r>
                        <a:rPr lang="fr-FR" sz="1400" u="none" strike="noStrike">
                          <a:effectLst/>
                        </a:rPr>
                        <a:t>Evolution compared to 2020</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FR" sz="1400" u="none" strike="noStrike">
                          <a:effectLst/>
                        </a:rPr>
                        <a:t>-</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FR" sz="1400" u="none" strike="noStrike">
                          <a:effectLst/>
                        </a:rPr>
                        <a:t>-</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FR" sz="1400" u="none" strike="noStrike">
                          <a:effectLst/>
                        </a:rPr>
                        <a:t>-</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FR" sz="1400" u="none" strike="noStrike">
                          <a:effectLst/>
                        </a:rPr>
                        <a:t>-</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FR" sz="1400" u="none" strike="noStrike">
                          <a:effectLst/>
                        </a:rPr>
                        <a:t>0%</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FR" sz="1400" u="none" strike="noStrike">
                          <a:effectLst/>
                        </a:rPr>
                        <a:t>+17%</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FR" sz="1400" u="none" strike="noStrike">
                          <a:effectLst/>
                        </a:rPr>
                        <a:t>+23%</a:t>
                      </a:r>
                      <a:endParaRPr lang="fr-FR" sz="1400" b="0" i="0" u="none" strike="noStrike">
                        <a:solidFill>
                          <a:srgbClr val="000000"/>
                        </a:solidFill>
                        <a:effectLst/>
                        <a:latin typeface="Calibri" panose="020F0502020204030204" pitchFamily="34" charset="0"/>
                      </a:endParaRPr>
                    </a:p>
                  </a:txBody>
                  <a:tcPr marL="9525" marR="9525" marT="9525" marB="0" anchor="ctr"/>
                </a:tc>
                <a:tc vMerge="1">
                  <a:txBody>
                    <a:bodyPr/>
                    <a:lstStyle/>
                    <a:p>
                      <a:endParaRPr lang="fr-FR"/>
                    </a:p>
                  </a:txBody>
                  <a:tcPr/>
                </a:tc>
                <a:extLst>
                  <a:ext uri="{0D108BD9-81ED-4DB2-BD59-A6C34878D82A}">
                    <a16:rowId xmlns:a16="http://schemas.microsoft.com/office/drawing/2014/main" val="1534548269"/>
                  </a:ext>
                </a:extLst>
              </a:tr>
              <a:tr h="277707">
                <a:tc rowSpan="2">
                  <a:txBody>
                    <a:bodyPr/>
                    <a:lstStyle/>
                    <a:p>
                      <a:pPr algn="ctr" fontAlgn="ctr"/>
                      <a:r>
                        <a:rPr lang="fr-FR" sz="1400" u="none" strike="noStrike">
                          <a:effectLst/>
                        </a:rPr>
                        <a:t>Renewable energy</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fr-FR" sz="1400" u="none" strike="noStrike">
                          <a:effectLst/>
                        </a:rPr>
                        <a:t>Production</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FR" sz="1400" u="none" strike="noStrike">
                          <a:effectLst/>
                        </a:rPr>
                        <a:t>-</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FR" sz="1400" u="none" strike="noStrike">
                          <a:effectLst/>
                        </a:rPr>
                        <a:t>-</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272,5 MWh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434,5 MWh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467,5 MWh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500,5 MWh</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577,5 MWh</a:t>
                      </a:r>
                      <a:endParaRPr lang="fr-FR" sz="1400" b="1" i="0" u="none" strike="noStrike">
                        <a:solidFill>
                          <a:srgbClr val="000000"/>
                        </a:solidFill>
                        <a:effectLst/>
                        <a:latin typeface="Calibri" panose="020F0502020204030204" pitchFamily="34" charset="0"/>
                      </a:endParaRPr>
                    </a:p>
                  </a:txBody>
                  <a:tcPr marL="9525" marR="9525" marT="9525" marB="0" anchor="ctr"/>
                </a:tc>
                <a:tc rowSpan="2">
                  <a:txBody>
                    <a:bodyPr/>
                    <a:lstStyle/>
                    <a:p>
                      <a:pPr algn="ctr" fontAlgn="b"/>
                      <a:r>
                        <a:rPr lang="fr-FR" sz="1400" u="none" strike="noStrike">
                          <a:effectLst/>
                        </a:rPr>
                        <a:t> </a:t>
                      </a:r>
                      <a:endParaRPr lang="fr-FR"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5165266"/>
                  </a:ext>
                </a:extLst>
              </a:tr>
              <a:tr h="277707">
                <a:tc vMerge="1">
                  <a:txBody>
                    <a:bodyPr/>
                    <a:lstStyle/>
                    <a:p>
                      <a:endParaRPr lang="fr-FR"/>
                    </a:p>
                  </a:txBody>
                  <a:tcPr/>
                </a:tc>
                <a:tc>
                  <a:txBody>
                    <a:bodyPr/>
                    <a:lstStyle/>
                    <a:p>
                      <a:pPr algn="l" fontAlgn="b"/>
                      <a:r>
                        <a:rPr lang="fr-FR" sz="1400" u="none" strike="noStrike">
                          <a:effectLst/>
                        </a:rPr>
                        <a:t>Coverage rate</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FR" sz="1400" u="none" strike="noStrike">
                          <a:effectLst/>
                        </a:rPr>
                        <a:t>-</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fr-FR" sz="1400" u="none" strike="noStrike">
                          <a:effectLst/>
                        </a:rPr>
                        <a:t>-</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23%</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24%</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22%</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26%</a:t>
                      </a:r>
                      <a:endParaRPr lang="fr-FR"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fr-FR" sz="1400" u="none" strike="noStrike">
                          <a:effectLst/>
                        </a:rPr>
                        <a:t>33%</a:t>
                      </a:r>
                      <a:endParaRPr lang="fr-FR" sz="1400" b="1" i="0" u="none" strike="noStrike">
                        <a:solidFill>
                          <a:srgbClr val="000000"/>
                        </a:solidFill>
                        <a:effectLst/>
                        <a:latin typeface="Calibri" panose="020F0502020204030204" pitchFamily="34" charset="0"/>
                      </a:endParaRPr>
                    </a:p>
                  </a:txBody>
                  <a:tcPr marL="9525" marR="9525" marT="9525" marB="0" anchor="ctr"/>
                </a:tc>
                <a:tc vMerge="1">
                  <a:txBody>
                    <a:bodyPr/>
                    <a:lstStyle/>
                    <a:p>
                      <a:endParaRPr lang="fr-FR"/>
                    </a:p>
                  </a:txBody>
                  <a:tcPr/>
                </a:tc>
                <a:extLst>
                  <a:ext uri="{0D108BD9-81ED-4DB2-BD59-A6C34878D82A}">
                    <a16:rowId xmlns:a16="http://schemas.microsoft.com/office/drawing/2014/main" val="2561280450"/>
                  </a:ext>
                </a:extLst>
              </a:tr>
            </a:tbl>
          </a:graphicData>
        </a:graphic>
      </p:graphicFrame>
      <p:pic>
        <p:nvPicPr>
          <p:cNvPr id="9" name="Graphique 8" descr="Visage souriant sans remplissage">
            <a:extLst>
              <a:ext uri="{FF2B5EF4-FFF2-40B4-BE49-F238E27FC236}">
                <a16:creationId xmlns:a16="http://schemas.microsoft.com/office/drawing/2014/main" id="{D21FB526-66E2-CBC6-2091-280D49C238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9860" y="2402058"/>
            <a:ext cx="576000" cy="576000"/>
          </a:xfrm>
          <a:prstGeom prst="rect">
            <a:avLst/>
          </a:prstGeom>
        </p:spPr>
      </p:pic>
      <p:pic>
        <p:nvPicPr>
          <p:cNvPr id="10" name="Graphique 9" descr="Visage souriant sans remplissage">
            <a:extLst>
              <a:ext uri="{FF2B5EF4-FFF2-40B4-BE49-F238E27FC236}">
                <a16:creationId xmlns:a16="http://schemas.microsoft.com/office/drawing/2014/main" id="{7E14B1C6-D8CE-09A1-29DC-B5A69F1221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9860" y="2971262"/>
            <a:ext cx="576000" cy="576000"/>
          </a:xfrm>
          <a:prstGeom prst="rect">
            <a:avLst/>
          </a:prstGeom>
        </p:spPr>
      </p:pic>
      <p:pic>
        <p:nvPicPr>
          <p:cNvPr id="11" name="Graphique 10" descr="Visage triste sans remplissage">
            <a:extLst>
              <a:ext uri="{FF2B5EF4-FFF2-40B4-BE49-F238E27FC236}">
                <a16:creationId xmlns:a16="http://schemas.microsoft.com/office/drawing/2014/main" id="{1DEAF369-2C29-4BE4-B174-630E255C2D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09860" y="3563006"/>
            <a:ext cx="576000" cy="576000"/>
          </a:xfrm>
          <a:prstGeom prst="rect">
            <a:avLst/>
          </a:prstGeom>
        </p:spPr>
      </p:pic>
      <p:pic>
        <p:nvPicPr>
          <p:cNvPr id="12" name="Graphique 11" descr="Visage neutre sans remplissage">
            <a:extLst>
              <a:ext uri="{FF2B5EF4-FFF2-40B4-BE49-F238E27FC236}">
                <a16:creationId xmlns:a16="http://schemas.microsoft.com/office/drawing/2014/main" id="{C81611B1-EC2C-B602-A4F9-09107B933A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09860" y="4183136"/>
            <a:ext cx="576000" cy="576000"/>
          </a:xfrm>
          <a:prstGeom prst="rect">
            <a:avLst/>
          </a:prstGeom>
        </p:spPr>
      </p:pic>
      <p:sp>
        <p:nvSpPr>
          <p:cNvPr id="13" name="Titre 1">
            <a:extLst>
              <a:ext uri="{FF2B5EF4-FFF2-40B4-BE49-F238E27FC236}">
                <a16:creationId xmlns:a16="http://schemas.microsoft.com/office/drawing/2014/main" id="{2BB9A871-D263-510C-5523-ECFD2C50760F}"/>
              </a:ext>
            </a:extLst>
          </p:cNvPr>
          <p:cNvSpPr>
            <a:spLocks noGrp="1"/>
          </p:cNvSpPr>
          <p:nvPr>
            <p:ph type="title"/>
          </p:nvPr>
        </p:nvSpPr>
        <p:spPr>
          <a:xfrm>
            <a:off x="1143000" y="301715"/>
            <a:ext cx="9875520" cy="1356360"/>
          </a:xfrm>
        </p:spPr>
        <p:txBody>
          <a:bodyPr>
            <a:normAutofit/>
          </a:bodyPr>
          <a:lstStyle/>
          <a:p>
            <a:r>
              <a:rPr lang="fr-FR"/>
              <a:t>Energy Performance</a:t>
            </a:r>
          </a:p>
        </p:txBody>
      </p:sp>
    </p:spTree>
    <p:extLst>
      <p:ext uri="{BB962C8B-B14F-4D97-AF65-F5344CB8AC3E}">
        <p14:creationId xmlns:p14="http://schemas.microsoft.com/office/powerpoint/2010/main" val="2350853193"/>
      </p:ext>
    </p:extLst>
  </p:cSld>
  <p:clrMapOvr>
    <a:masterClrMapping/>
  </p:clrMapOvr>
</p:sld>
</file>

<file path=ppt/theme/theme1.xml><?xml version="1.0" encoding="utf-8"?>
<a:theme xmlns:a="http://schemas.openxmlformats.org/drawingml/2006/main" name="Base">
  <a:themeElements>
    <a:clrScheme name="Ble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106</TotalTime>
  <Words>3196</Words>
  <Application>Microsoft Macintosh PowerPoint</Application>
  <PresentationFormat>Grand écran</PresentationFormat>
  <Paragraphs>512</Paragraphs>
  <Slides>16</Slides>
  <Notes>15</Notes>
  <HiddenSlides>2</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16</vt:i4>
      </vt:variant>
    </vt:vector>
  </HeadingPairs>
  <TitlesOfParts>
    <vt:vector size="22" baseType="lpstr">
      <vt:lpstr>Arial</vt:lpstr>
      <vt:lpstr>Calibri</vt:lpstr>
      <vt:lpstr>Corbel</vt:lpstr>
      <vt:lpstr>Courier New</vt:lpstr>
      <vt:lpstr>Times New Roman</vt:lpstr>
      <vt:lpstr>Base</vt:lpstr>
      <vt:lpstr>City Of Lorient</vt:lpstr>
      <vt:lpstr>City of Lorient</vt:lpstr>
      <vt:lpstr>French context</vt:lpstr>
      <vt:lpstr>Energy prices (while consumption drops by 11% or 20%)</vt:lpstr>
      <vt:lpstr>Présentation PowerPoint</vt:lpstr>
      <vt:lpstr>Energy uses</vt:lpstr>
      <vt:lpstr>21 people involved</vt:lpstr>
      <vt:lpstr>Significant Energy Use </vt:lpstr>
      <vt:lpstr>Energy Performance</vt:lpstr>
      <vt:lpstr>Action Plan</vt:lpstr>
      <vt:lpstr>Bubble temperature graph</vt:lpstr>
      <vt:lpstr>Heat map</vt:lpstr>
      <vt:lpstr>Feedback</vt:lpstr>
      <vt:lpstr>Opportunities for improvement</vt:lpstr>
      <vt:lpstr>Thank you</vt:lpstr>
      <vt:lpstr>Context of the Energy Management System</vt:lpstr>
    </vt:vector>
  </TitlesOfParts>
  <Company>Mairie de saint Nazaire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Josse Maxime</dc:creator>
  <cp:lastModifiedBy>Solenne Favre</cp:lastModifiedBy>
  <cp:revision>21</cp:revision>
  <dcterms:created xsi:type="dcterms:W3CDTF">2021-05-19T09:51:17Z</dcterms:created>
  <dcterms:modified xsi:type="dcterms:W3CDTF">2023-04-21T11:51:09Z</dcterms:modified>
</cp:coreProperties>
</file>