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1" r:id="rId4"/>
    <p:sldId id="273" r:id="rId5"/>
    <p:sldId id="262" r:id="rId6"/>
    <p:sldId id="265" r:id="rId7"/>
    <p:sldId id="264" r:id="rId8"/>
    <p:sldId id="266" r:id="rId9"/>
    <p:sldId id="267" r:id="rId10"/>
    <p:sldId id="276" r:id="rId11"/>
    <p:sldId id="268" r:id="rId12"/>
    <p:sldId id="274" r:id="rId13"/>
    <p:sldId id="275" r:id="rId14"/>
    <p:sldId id="271" r:id="rId15"/>
    <p:sldId id="272" r:id="rId16"/>
    <p:sldId id="270" r:id="rId17"/>
    <p:sldId id="25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069_15%20Train-to-NZEB\B_Reseni_projektu\Marketing%20research\T2nZEB%20-%20Tabulky%20kurz&#367;%20V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U:\jan.veleba\T2nZEB%20-%20Tabulky%20kurz&#367;%20V4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U:\jan.veleba\T2nZEB%20-%20Tabulky%20kurz&#367;%20V4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P:\069_15%20Train-to-NZEB\B_Reseni_projektu\Marketing%20research\T2nZEB%20-%20Tabulky%20kurz&#367;%20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barChart>
        <c:barDir val="col"/>
        <c:grouping val="clustered"/>
        <c:ser>
          <c:idx val="1"/>
          <c:order val="0"/>
          <c:dLbls>
            <c:dLbl>
              <c:idx val="0"/>
              <c:layout>
                <c:manualLayout>
                  <c:x val="0"/>
                  <c:y val="8.8300220750551911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-1.4716703458425316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0"/>
                  <c:y val="-8.8300220750551911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-1.1773362766740254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0"/>
                  <c:y val="-8.8300220750551911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dLblPos val="outEnd"/>
            <c:showVal val="1"/>
          </c:dLbls>
          <c:cat>
            <c:numRef>
              <c:f>'Četnost délky kurzů'!$B$18:$B$26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15</c:v>
                </c:pt>
                <c:pt idx="8">
                  <c:v>20</c:v>
                </c:pt>
              </c:numCache>
            </c:numRef>
          </c:cat>
          <c:val>
            <c:numRef>
              <c:f>'Četnost délky kurzů'!$C$18:$C$26</c:f>
              <c:numCache>
                <c:formatCode>General</c:formatCode>
                <c:ptCount val="9"/>
                <c:pt idx="0">
                  <c:v>124</c:v>
                </c:pt>
                <c:pt idx="1">
                  <c:v>8</c:v>
                </c:pt>
                <c:pt idx="2">
                  <c:v>13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  <c:pt idx="6">
                  <c:v>2</c:v>
                </c:pt>
                <c:pt idx="7">
                  <c:v>16</c:v>
                </c:pt>
                <c:pt idx="8">
                  <c:v>8</c:v>
                </c:pt>
              </c:numCache>
            </c:numRef>
          </c:val>
        </c:ser>
        <c:gapWidth val="50"/>
        <c:axId val="56946688"/>
        <c:axId val="56948608"/>
      </c:barChart>
      <c:catAx>
        <c:axId val="56946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cs-CZ" sz="2000"/>
                  <a:t>Počet dní</a:t>
                </a:r>
                <a:r>
                  <a:rPr lang="cs-CZ" sz="2000" baseline="0"/>
                  <a:t> trvání kurzů</a:t>
                </a:r>
                <a:endParaRPr lang="en-US" sz="20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56948608"/>
        <c:crosses val="autoZero"/>
        <c:auto val="1"/>
        <c:lblAlgn val="ctr"/>
        <c:lblOffset val="100"/>
      </c:catAx>
      <c:valAx>
        <c:axId val="56948608"/>
        <c:scaling>
          <c:orientation val="minMax"/>
          <c:max val="130"/>
          <c:min val="0"/>
        </c:scaling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cs-CZ" sz="2000"/>
                  <a:t>Počet</a:t>
                </a:r>
                <a:r>
                  <a:rPr lang="cs-CZ" sz="2000" baseline="0"/>
                  <a:t> kurzů</a:t>
                </a:r>
                <a:endParaRPr lang="en-US" sz="20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56946688"/>
        <c:crosses val="autoZero"/>
        <c:crossBetween val="between"/>
        <c:majorUnit val="10"/>
        <c:minorUnit val="5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noProof="0" dirty="0" smtClean="0"/>
              <a:t>Kurzy</a:t>
            </a:r>
            <a:r>
              <a:rPr lang="cs-CZ" baseline="0" noProof="0" dirty="0" smtClean="0"/>
              <a:t> na míru</a:t>
            </a:r>
            <a:endParaRPr lang="en-GB" noProof="0" dirty="0"/>
          </a:p>
        </c:rich>
      </c:tx>
      <c:layout>
        <c:manualLayout>
          <c:xMode val="edge"/>
          <c:yMode val="edge"/>
          <c:x val="0.31833910487933231"/>
          <c:y val="0"/>
        </c:manualLayout>
      </c:layout>
    </c:title>
    <c:plotArea>
      <c:layout>
        <c:manualLayout>
          <c:layoutTarget val="inner"/>
          <c:xMode val="edge"/>
          <c:yMode val="edge"/>
          <c:x val="0.13104429074735632"/>
          <c:y val="0.12808677823676157"/>
          <c:w val="0.77238663688968778"/>
          <c:h val="0.8285602104816635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759676420134109"/>
                  <c:y val="1.5215481108159705E-3"/>
                </c:manualLayout>
              </c:layout>
              <c:tx>
                <c:rich>
                  <a:bodyPr/>
                  <a:lstStyle/>
                  <a:p>
                    <a:r>
                      <a:rPr lang="en-GB" sz="1600" b="1" noProof="0" dirty="0" smtClean="0"/>
                      <a:t>Y</a:t>
                    </a:r>
                    <a:r>
                      <a:rPr lang="en-GB" noProof="0" dirty="0" smtClean="0"/>
                      <a:t>es</a:t>
                    </a:r>
                    <a:r>
                      <a:rPr lang="en-US" dirty="0"/>
                      <a:t>
54%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4618973598037141"/>
                  <c:y val="2.566454604459153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N</a:t>
                    </a:r>
                    <a:r>
                      <a:rPr lang="cs-CZ" dirty="0" smtClean="0"/>
                      <a:t>o</a:t>
                    </a:r>
                    <a:r>
                      <a:rPr lang="en-US" dirty="0"/>
                      <a:t>
46%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CatName val="1"/>
            <c:showPercent val="1"/>
            <c:showLeaderLines val="1"/>
          </c:dLbls>
          <c:cat>
            <c:strRef>
              <c:f>Grafika!$G$18:$G$19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Grafika!$H$18:$H$19</c:f>
              <c:numCache>
                <c:formatCode>General</c:formatCode>
                <c:ptCount val="2"/>
                <c:pt idx="0">
                  <c:v>7</c:v>
                </c:pt>
                <c:pt idx="1">
                  <c:v>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noProof="0" dirty="0" smtClean="0"/>
              <a:t>Lo</a:t>
            </a:r>
            <a:r>
              <a:rPr lang="cs-CZ" noProof="0" dirty="0" err="1" smtClean="0"/>
              <a:t>kalita</a:t>
            </a:r>
            <a:endParaRPr lang="en-GB" noProof="0" dirty="0"/>
          </a:p>
        </c:rich>
      </c:tx>
      <c:layout>
        <c:manualLayout>
          <c:xMode val="edge"/>
          <c:yMode val="edge"/>
          <c:x val="0.38038147276565309"/>
          <c:y val="0"/>
        </c:manualLayout>
      </c:layout>
    </c:title>
    <c:plotArea>
      <c:layout>
        <c:manualLayout>
          <c:layoutTarget val="inner"/>
          <c:xMode val="edge"/>
          <c:yMode val="edge"/>
          <c:x val="0.13207844847840244"/>
          <c:y val="0.20550357792667837"/>
          <c:w val="0.76864250966650505"/>
          <c:h val="0.76864250966650505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2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dPt>
          <c:dPt>
            <c:idx val="3"/>
            <c:spPr>
              <a:solidFill>
                <a:srgbClr val="CC9900"/>
              </a:solidFill>
              <a:ln>
                <a:noFill/>
              </a:ln>
            </c:spPr>
          </c:dPt>
          <c:dLbls>
            <c:dLbl>
              <c:idx val="1"/>
              <c:layout>
                <c:manualLayout>
                  <c:x val="0.10588099500784051"/>
                  <c:y val="-7.7478640806759189E-2"/>
                </c:manualLayout>
              </c:layout>
              <c:showPercent val="1"/>
            </c:dLbl>
            <c:dLbl>
              <c:idx val="3"/>
              <c:layout>
                <c:manualLayout>
                  <c:x val="5.2452277615784033E-2"/>
                  <c:y val="8.010676409360714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cs-CZ"/>
              </a:p>
            </c:txPr>
            <c:showPercent val="1"/>
            <c:showLeaderLines val="1"/>
          </c:dLbls>
          <c:cat>
            <c:strRef>
              <c:f>Grafika!$N$16:$N$19</c:f>
              <c:strCache>
                <c:ptCount val="4"/>
                <c:pt idx="0">
                  <c:v>Praha</c:v>
                </c:pt>
                <c:pt idx="1">
                  <c:v>Brno</c:v>
                </c:pt>
                <c:pt idx="2">
                  <c:v>Ostrava</c:v>
                </c:pt>
                <c:pt idx="3">
                  <c:v>Celá ČR</c:v>
                </c:pt>
              </c:strCache>
            </c:strRef>
          </c:cat>
          <c:val>
            <c:numRef>
              <c:f>Grafika!$O$16:$O$19</c:f>
              <c:numCache>
                <c:formatCode>General</c:formatCode>
                <c:ptCount val="4"/>
                <c:pt idx="0">
                  <c:v>11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14897204221153773"/>
          <c:y val="0.11532353978140802"/>
          <c:w val="0.7020556058811237"/>
          <c:h val="7.1971794570454786E-2"/>
        </c:manualLayout>
      </c:layout>
      <c:txPr>
        <a:bodyPr/>
        <a:lstStyle/>
        <a:p>
          <a:pPr>
            <a:defRPr sz="1200"/>
          </a:pPr>
          <a:endParaRPr lang="cs-CZ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5.7664041994750712E-2"/>
          <c:y val="0.18531450324741591"/>
          <c:w val="0.58657428436379577"/>
          <c:h val="0.76456151950471862"/>
        </c:manualLayout>
      </c:layout>
      <c:pieChart>
        <c:varyColors val="1"/>
        <c:ser>
          <c:idx val="0"/>
          <c:order val="0"/>
          <c:tx>
            <c:strRef>
              <c:f>legenda!$D$1</c:f>
              <c:strCache>
                <c:ptCount val="1"/>
                <c:pt idx="0">
                  <c:v>Počet kurzů</c:v>
                </c:pt>
              </c:strCache>
            </c:strRef>
          </c:tx>
          <c:dPt>
            <c:idx val="0"/>
            <c:spPr>
              <a:solidFill>
                <a:srgbClr val="B0DD7F"/>
              </a:solidFill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FF7575"/>
              </a:solidFill>
            </c:spPr>
          </c:dPt>
          <c:dPt>
            <c:idx val="5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6"/>
            <c:spPr>
              <a:solidFill>
                <a:srgbClr val="FFC000"/>
              </a:solidFill>
            </c:spPr>
          </c:dPt>
          <c:dPt>
            <c:idx val="7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bg1">
                  <a:lumMod val="75000"/>
                </a:schemeClr>
              </a:solidFill>
            </c:spPr>
          </c:dPt>
          <c:dPt>
            <c:idx val="10"/>
            <c:spPr>
              <a:solidFill>
                <a:schemeClr val="accent6"/>
              </a:solidFill>
            </c:spPr>
          </c:dPt>
          <c:dPt>
            <c:idx val="11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Val val="1"/>
            <c:showLeaderLines val="1"/>
          </c:dLbls>
          <c:cat>
            <c:strRef>
              <c:f>legenda!$B$2:$C$13</c:f>
              <c:strCache>
                <c:ptCount val="12"/>
                <c:pt idx="0">
                  <c:v>nZEB</c:v>
                </c:pt>
                <c:pt idx="1">
                  <c:v>Legislativa</c:v>
                </c:pt>
                <c:pt idx="2">
                  <c:v>Ostatní</c:v>
                </c:pt>
                <c:pt idx="3">
                  <c:v>Správa budov</c:v>
                </c:pt>
                <c:pt idx="4">
                  <c:v>Svařování</c:v>
                </c:pt>
                <c:pt idx="5">
                  <c:v>Dopravní a vodní stavby</c:v>
                </c:pt>
                <c:pt idx="6">
                  <c:v>Autorizace/akreditace</c:v>
                </c:pt>
                <c:pt idx="7">
                  <c:v>Péče o zeleň</c:v>
                </c:pt>
                <c:pt idx="8">
                  <c:v>BOZP a dozorování</c:v>
                </c:pt>
                <c:pt idx="9">
                  <c:v>Sanace památek</c:v>
                </c:pt>
                <c:pt idx="10">
                  <c:v>Veřejné zakázky</c:v>
                </c:pt>
                <c:pt idx="11">
                  <c:v>Management</c:v>
                </c:pt>
              </c:strCache>
            </c:strRef>
          </c:cat>
          <c:val>
            <c:numRef>
              <c:f>legenda!$D$2:$D$13</c:f>
              <c:numCache>
                <c:formatCode>General</c:formatCode>
                <c:ptCount val="12"/>
                <c:pt idx="0">
                  <c:v>55</c:v>
                </c:pt>
                <c:pt idx="1">
                  <c:v>32</c:v>
                </c:pt>
                <c:pt idx="2">
                  <c:v>26</c:v>
                </c:pt>
                <c:pt idx="3">
                  <c:v>17</c:v>
                </c:pt>
                <c:pt idx="4">
                  <c:v>16</c:v>
                </c:pt>
                <c:pt idx="5">
                  <c:v>12</c:v>
                </c:pt>
                <c:pt idx="6">
                  <c:v>12</c:v>
                </c:pt>
                <c:pt idx="7">
                  <c:v>11</c:v>
                </c:pt>
                <c:pt idx="8">
                  <c:v>9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6572668416448144"/>
          <c:y val="0.10657657657657695"/>
          <c:w val="0.32352055993000972"/>
          <c:h val="0.84082570759736164"/>
        </c:manualLayout>
      </c:layout>
      <c:txPr>
        <a:bodyPr/>
        <a:lstStyle/>
        <a:p>
          <a:pPr>
            <a:defRPr sz="1100"/>
          </a:pPr>
          <a:endParaRPr lang="cs-CZ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10"/>
          <p:cNvSpPr>
            <a:spLocks noGrp="1"/>
          </p:cNvSpPr>
          <p:nvPr>
            <p:ph type="sldNum" sz="quarter" idx="4"/>
          </p:nvPr>
        </p:nvSpPr>
        <p:spPr>
          <a:xfrm>
            <a:off x="7946032" y="6545237"/>
            <a:ext cx="11624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8346A897-C381-4765-A8C9-0D6A1FFCF7A5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Picture 1" descr="C:\Documents and Settings\User\Desktop\The BKHs\Logo\Logo_traintoNZEB_final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630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10"/>
          <p:cNvSpPr>
            <a:spLocks noGrp="1"/>
          </p:cNvSpPr>
          <p:nvPr>
            <p:ph type="sldNum" sz="quarter" idx="4"/>
          </p:nvPr>
        </p:nvSpPr>
        <p:spPr>
          <a:xfrm>
            <a:off x="7946032" y="6545237"/>
            <a:ext cx="11624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8346A897-C381-4765-A8C9-0D6A1FFCF7A5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Picture 1" descr="C:\Documents and Settings\User\Desktop\The BKHs\Logo\Logo_traintoNZEB_final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630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Documents and Settings\User\Desktop\The BKHs\Logo\Logo_traintoNZEB_final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2" y="692696"/>
            <a:ext cx="9112438" cy="710952"/>
          </a:xfrm>
        </p:spPr>
        <p:txBody>
          <a:bodyPr/>
          <a:lstStyle>
            <a:lvl1pPr>
              <a:tabLst/>
              <a:defRPr cap="all" baseline="0">
                <a:ln w="1905"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28800"/>
            <a:ext cx="8218488" cy="4752528"/>
          </a:xfrm>
          <a:ln>
            <a:noFill/>
          </a:ln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SzPct val="100000"/>
              <a:buFontTx/>
              <a:buBlip>
                <a:blip r:embed="rId3"/>
              </a:buBlip>
              <a:defRPr lang="en-US" sz="2400" b="0" spc="50" dirty="0" smtClean="0">
                <a:ln w="11430"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3"/>
              </a:buBlip>
              <a:defRPr sz="2000" b="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‴"/>
              <a:defRPr sz="1600">
                <a:solidFill>
                  <a:srgbClr val="0070C0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8705830" y="6567155"/>
            <a:ext cx="402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90D6956B-625E-46A7-8025-1C33792F06AF}" type="slidenum">
              <a:rPr lang="pt-PT" sz="1000" b="1" smtClean="0">
                <a:solidFill>
                  <a:srgbClr val="FFFFFF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PT" sz="1000" b="1" dirty="0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10"/>
          <p:cNvSpPr>
            <a:spLocks noGrp="1"/>
          </p:cNvSpPr>
          <p:nvPr>
            <p:ph type="sldNum" sz="quarter" idx="4"/>
          </p:nvPr>
        </p:nvSpPr>
        <p:spPr>
          <a:xfrm>
            <a:off x="7981528" y="6589861"/>
            <a:ext cx="11624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4" descr="http://europa.eu/about-eu/basic-information/symbols/images/flag_yellow_low.jp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404664"/>
            <a:ext cx="46754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6071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8592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1444" y="1484784"/>
            <a:ext cx="5486400" cy="3170783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1308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Zástupný symbol pro číslo snímku 10"/>
          <p:cNvSpPr>
            <a:spLocks noGrp="1"/>
          </p:cNvSpPr>
          <p:nvPr>
            <p:ph type="sldNum" sz="quarter" idx="4"/>
          </p:nvPr>
        </p:nvSpPr>
        <p:spPr>
          <a:xfrm>
            <a:off x="7946032" y="6545237"/>
            <a:ext cx="11624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8346A897-C381-4765-A8C9-0D6A1FFCF7A5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1" descr="C:\Documents and Settings\User\Desktop\The BKHs\Logo\Logo_traintoNZEB_final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329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0" y="700840"/>
            <a:ext cx="6898954" cy="711936"/>
          </a:xfrm>
        </p:spPr>
        <p:txBody>
          <a:bodyPr/>
          <a:lstStyle>
            <a:lvl1pPr>
              <a:defRPr cap="all" baseline="0">
                <a:solidFill>
                  <a:srgbClr val="0070C0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18488" cy="4637088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pic>
        <p:nvPicPr>
          <p:cNvPr id="4" name="Picture 1" descr="C:\Documents and Settings\User\Desktop\The BKHs\Logo\Logo_traintoNZEB_final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6632"/>
            <a:ext cx="174638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600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Zástupný symbol pro číslo snímku 10"/>
          <p:cNvSpPr>
            <a:spLocks noGrp="1"/>
          </p:cNvSpPr>
          <p:nvPr>
            <p:ph type="sldNum" sz="quarter" idx="4"/>
          </p:nvPr>
        </p:nvSpPr>
        <p:spPr>
          <a:xfrm>
            <a:off x="7946032" y="6545237"/>
            <a:ext cx="11624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8346A897-C381-4765-A8C9-0D6A1FFCF7A5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1" descr="C:\Documents and Settings\User\Desktop\The BKHs\Logo\Logo_traintoNZEB_final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16632"/>
            <a:ext cx="1835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656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62" y="701824"/>
            <a:ext cx="9112438" cy="7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800"/>
            <a:ext cx="821848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01" y="72008"/>
            <a:ext cx="7321811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Přímá spojovací čára 14"/>
          <p:cNvCxnSpPr/>
          <p:nvPr/>
        </p:nvCxnSpPr>
        <p:spPr>
          <a:xfrm>
            <a:off x="1403648" y="692696"/>
            <a:ext cx="7704856" cy="0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35496" y="1412776"/>
            <a:ext cx="7704856" cy="0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683568" y="6525344"/>
            <a:ext cx="8424936" cy="0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číslo snímku 10"/>
          <p:cNvSpPr>
            <a:spLocks noGrp="1"/>
          </p:cNvSpPr>
          <p:nvPr>
            <p:ph type="sldNum" sz="quarter" idx="4"/>
          </p:nvPr>
        </p:nvSpPr>
        <p:spPr>
          <a:xfrm>
            <a:off x="7946032" y="6545237"/>
            <a:ext cx="11624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46A897-C381-4765-A8C9-0D6A1FFCF7A5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cap="all" spc="0" baseline="0">
          <a:ln w="1905"/>
          <a:solidFill>
            <a:srgbClr val="0070C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021288"/>
            <a:ext cx="8993027" cy="82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51520" y="1988642"/>
            <a:ext cx="8892480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 smtClean="0"/>
              <a:t>Výsledky marketingového průzkumu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cs-CZ" sz="3200" dirty="0" smtClean="0"/>
              <a:t>k projektu</a:t>
            </a:r>
            <a:r>
              <a:rPr lang="en-US" sz="3200" dirty="0" smtClean="0"/>
              <a:t> </a:t>
            </a:r>
            <a:r>
              <a:rPr lang="cs-CZ" sz="3200" dirty="0" err="1" smtClean="0"/>
              <a:t>Train</a:t>
            </a:r>
            <a:r>
              <a:rPr lang="cs-CZ" sz="3200" dirty="0" smtClean="0"/>
              <a:t>-to-</a:t>
            </a:r>
            <a:r>
              <a:rPr lang="cs-CZ" sz="3200" dirty="0" err="1" smtClean="0"/>
              <a:t>nZEB</a:t>
            </a:r>
            <a:endParaRPr lang="en-GB" sz="3200" dirty="0" smtClean="0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1907704" y="1700808"/>
            <a:ext cx="5184576" cy="0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323528" y="3140968"/>
            <a:ext cx="7992888" cy="0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SEVEn + náze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722972"/>
            <a:ext cx="6120680" cy="866268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54627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TRAIN-TO-NZEB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4F81BD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THE BKHs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71800" y="3429000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alibri" pitchFamily="34" charset="0"/>
              </a:rPr>
              <a:t>Nataliya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Anisimova</a:t>
            </a:r>
            <a:endParaRPr lang="cs-CZ" sz="2400" dirty="0" smtClean="0">
              <a:latin typeface="Calibri" pitchFamily="34" charset="0"/>
            </a:endParaRPr>
          </a:p>
          <a:p>
            <a:pPr algn="ctr"/>
            <a:r>
              <a:rPr lang="en-GB" dirty="0" err="1" smtClean="0">
                <a:latin typeface="Calibri" pitchFamily="34" charset="0"/>
              </a:rPr>
              <a:t>SEVEn</a:t>
            </a:r>
            <a:r>
              <a:rPr lang="en-GB" dirty="0" smtClean="0">
                <a:latin typeface="Calibri" pitchFamily="34" charset="0"/>
              </a:rPr>
              <a:t>, The Energy Efficiency </a:t>
            </a:r>
            <a:r>
              <a:rPr lang="en-GB" dirty="0" err="1" smtClean="0">
                <a:latin typeface="Calibri" pitchFamily="34" charset="0"/>
              </a:rPr>
              <a:t>Center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11" name="Picture 1" descr="C:\Documents and Settings\User\Desktop\The BKHs\Logo\Logo_traintoNZEB_f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835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europa.eu/about-eu/basic-information/symbols/images/flag_yellow_lo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404664"/>
            <a:ext cx="46754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013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kurzů podle zaměření ve stavebnictví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6" name="Graf 5"/>
          <p:cNvGraphicFramePr/>
          <p:nvPr/>
        </p:nvGraphicFramePr>
        <p:xfrm>
          <a:off x="1403648" y="1340768"/>
          <a:ext cx="68407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Průměrné charakteristiky kurzů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280920" cy="4752528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b="1" u="sng" dirty="0" smtClean="0"/>
              <a:t>Průměrná délka</a:t>
            </a:r>
          </a:p>
          <a:p>
            <a:pPr lvl="0">
              <a:lnSpc>
                <a:spcPct val="100000"/>
              </a:lnSpc>
            </a:pPr>
            <a:r>
              <a:rPr lang="cs-CZ" sz="2200" b="1" dirty="0"/>
              <a:t>4 dny/</a:t>
            </a:r>
            <a:r>
              <a:rPr lang="cs-CZ" sz="2200" dirty="0"/>
              <a:t> </a:t>
            </a:r>
            <a:r>
              <a:rPr lang="cs-CZ" sz="2200" b="1" dirty="0"/>
              <a:t>29,5 </a:t>
            </a:r>
            <a:r>
              <a:rPr lang="cs-CZ" sz="2200" dirty="0" smtClean="0"/>
              <a:t>vyučovacích hodin (</a:t>
            </a:r>
            <a:r>
              <a:rPr lang="cs-CZ" sz="2000" b="1" dirty="0"/>
              <a:t>124</a:t>
            </a:r>
            <a:r>
              <a:rPr lang="cs-CZ" sz="2000" dirty="0"/>
              <a:t> </a:t>
            </a:r>
            <a:r>
              <a:rPr lang="cs-CZ" sz="2000" dirty="0" smtClean="0"/>
              <a:t>z 196 kurzů </a:t>
            </a:r>
            <a:r>
              <a:rPr lang="cs-CZ" sz="2000" dirty="0"/>
              <a:t>je </a:t>
            </a:r>
            <a:r>
              <a:rPr lang="cs-CZ" sz="2000" b="1" dirty="0"/>
              <a:t>jednodenních</a:t>
            </a:r>
            <a:r>
              <a:rPr lang="cs-CZ" sz="2200" dirty="0" smtClean="0"/>
              <a:t>)</a:t>
            </a:r>
            <a:endParaRPr lang="en-GB" sz="2200" dirty="0"/>
          </a:p>
          <a:p>
            <a:pPr lvl="0">
              <a:lnSpc>
                <a:spcPct val="100000"/>
              </a:lnSpc>
            </a:pPr>
            <a:r>
              <a:rPr lang="cs-CZ" sz="2200" b="1" dirty="0" smtClean="0"/>
              <a:t>6,7 </a:t>
            </a:r>
            <a:r>
              <a:rPr lang="cs-CZ" sz="2200" dirty="0"/>
              <a:t>vyučovacích </a:t>
            </a:r>
            <a:r>
              <a:rPr lang="cs-CZ" sz="2200" dirty="0" smtClean="0"/>
              <a:t>hodin na </a:t>
            </a:r>
            <a:r>
              <a:rPr lang="cs-CZ" sz="2200" dirty="0"/>
              <a:t>jeden den školení </a:t>
            </a:r>
          </a:p>
          <a:p>
            <a:pPr>
              <a:lnSpc>
                <a:spcPct val="100000"/>
              </a:lnSpc>
              <a:buNone/>
            </a:pPr>
            <a:r>
              <a:rPr lang="cs-CZ" b="1" u="sng" dirty="0"/>
              <a:t>Průměrná</a:t>
            </a:r>
            <a:r>
              <a:rPr lang="en-GB" b="1" u="sng" dirty="0" smtClean="0"/>
              <a:t> </a:t>
            </a:r>
            <a:r>
              <a:rPr lang="cs-CZ" b="1" u="sng" dirty="0" smtClean="0"/>
              <a:t>cena</a:t>
            </a:r>
            <a:endParaRPr lang="en-GB" u="sng" dirty="0" smtClean="0"/>
          </a:p>
          <a:p>
            <a:pPr lvl="0">
              <a:lnSpc>
                <a:spcPct val="100000"/>
              </a:lnSpc>
            </a:pPr>
            <a:r>
              <a:rPr lang="cs-CZ" sz="2200" b="1" dirty="0" smtClean="0"/>
              <a:t>246 </a:t>
            </a:r>
            <a:r>
              <a:rPr lang="cs-CZ" sz="2200" b="1" dirty="0"/>
              <a:t>Kč</a:t>
            </a:r>
            <a:r>
              <a:rPr lang="cs-CZ" sz="2200" dirty="0"/>
              <a:t> </a:t>
            </a:r>
            <a:r>
              <a:rPr lang="cs-CZ" sz="2200" dirty="0" smtClean="0"/>
              <a:t>vč.</a:t>
            </a:r>
            <a:r>
              <a:rPr lang="cs-CZ" sz="2200" dirty="0"/>
              <a:t> </a:t>
            </a:r>
            <a:r>
              <a:rPr lang="cs-CZ" sz="2200" dirty="0" smtClean="0"/>
              <a:t>DPH </a:t>
            </a:r>
            <a:r>
              <a:rPr lang="cs-CZ" sz="2200" dirty="0"/>
              <a:t>na jednu vyučovací </a:t>
            </a:r>
            <a:r>
              <a:rPr lang="cs-CZ" sz="2200" dirty="0" smtClean="0"/>
              <a:t>hodinu</a:t>
            </a:r>
          </a:p>
          <a:p>
            <a:pPr>
              <a:lnSpc>
                <a:spcPct val="100000"/>
              </a:lnSpc>
            </a:pPr>
            <a:r>
              <a:rPr lang="cs-CZ" sz="2200" b="1" dirty="0"/>
              <a:t>6 073 Kč</a:t>
            </a:r>
            <a:r>
              <a:rPr lang="cs-CZ" sz="2200" dirty="0"/>
              <a:t> vč. </a:t>
            </a:r>
            <a:r>
              <a:rPr lang="cs-CZ" sz="2200" dirty="0" smtClean="0"/>
              <a:t>DPH</a:t>
            </a:r>
          </a:p>
          <a:p>
            <a:pPr>
              <a:lnSpc>
                <a:spcPct val="100000"/>
              </a:lnSpc>
            </a:pPr>
            <a:r>
              <a:rPr lang="cs-CZ" sz="2200" b="1" dirty="0"/>
              <a:t>195 Kč</a:t>
            </a:r>
            <a:r>
              <a:rPr lang="cs-CZ" sz="2200" dirty="0"/>
              <a:t> včetně </a:t>
            </a:r>
            <a:r>
              <a:rPr lang="cs-CZ" sz="2200" dirty="0" smtClean="0"/>
              <a:t>DPH </a:t>
            </a:r>
            <a:r>
              <a:rPr lang="cs-CZ" sz="2200" dirty="0"/>
              <a:t>na </a:t>
            </a:r>
            <a:r>
              <a:rPr lang="cs-CZ" sz="2200" dirty="0" smtClean="0"/>
              <a:t>jednoho</a:t>
            </a:r>
          </a:p>
          <a:p>
            <a:pPr>
              <a:lnSpc>
                <a:spcPct val="100000"/>
              </a:lnSpc>
              <a:buNone/>
            </a:pPr>
            <a:r>
              <a:rPr lang="cs-CZ" sz="2200" dirty="0" smtClean="0"/>
              <a:t>lektora </a:t>
            </a:r>
            <a:r>
              <a:rPr lang="cs-CZ" sz="2200" dirty="0"/>
              <a:t>za </a:t>
            </a:r>
            <a:r>
              <a:rPr lang="cs-CZ" sz="2200" dirty="0" smtClean="0"/>
              <a:t>hodinu</a:t>
            </a:r>
            <a:r>
              <a:rPr lang="cs-CZ" dirty="0" smtClean="0"/>
              <a:t>  </a:t>
            </a:r>
            <a:endParaRPr lang="cs-CZ" dirty="0" smtClean="0"/>
          </a:p>
          <a:p>
            <a:pPr>
              <a:lnSpc>
                <a:spcPct val="100000"/>
              </a:lnSpc>
              <a:buNone/>
            </a:pPr>
            <a:r>
              <a:rPr lang="en-US" b="1" u="sng" dirty="0" err="1"/>
              <a:t>Průměrný</a:t>
            </a:r>
            <a:r>
              <a:rPr lang="en-US" b="1" u="sng" dirty="0"/>
              <a:t> </a:t>
            </a:r>
            <a:r>
              <a:rPr lang="en-US" b="1" u="sng" dirty="0" err="1"/>
              <a:t>počet</a:t>
            </a:r>
            <a:r>
              <a:rPr lang="en-US" b="1" u="sng" dirty="0"/>
              <a:t> </a:t>
            </a:r>
            <a:r>
              <a:rPr lang="en-US" b="1" u="sng" dirty="0" err="1" smtClean="0"/>
              <a:t>lektor</a:t>
            </a:r>
            <a:r>
              <a:rPr lang="cs-CZ" b="1" u="sng" dirty="0" smtClean="0"/>
              <a:t>ů</a:t>
            </a:r>
            <a:endParaRPr lang="en-US" b="1" u="sng" dirty="0" smtClean="0"/>
          </a:p>
          <a:p>
            <a:pPr lvl="0">
              <a:lnSpc>
                <a:spcPct val="100000"/>
              </a:lnSpc>
            </a:pPr>
            <a:r>
              <a:rPr lang="cs-CZ" sz="2200" b="1" dirty="0"/>
              <a:t>2 </a:t>
            </a:r>
            <a:r>
              <a:rPr lang="cs-CZ" sz="2200" b="1" dirty="0" smtClean="0"/>
              <a:t>lektory </a:t>
            </a:r>
            <a:r>
              <a:rPr lang="cs-CZ" sz="2200" dirty="0"/>
              <a:t>na jeden den </a:t>
            </a:r>
            <a:r>
              <a:rPr lang="cs-CZ" sz="2200" dirty="0" smtClean="0"/>
              <a:t>kurzu</a:t>
            </a:r>
            <a:endParaRPr lang="en-US" sz="2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Obrázek 4" descr="42b395f2-ef03-43d3-a8d5-bed06394ebfekurs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149080"/>
            <a:ext cx="4067944" cy="227558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592224" y="4444488"/>
            <a:ext cx="83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itchFamily="34" charset="0"/>
              </a:rPr>
              <a:t>nZEB</a:t>
            </a:r>
            <a:endParaRPr lang="cs-CZ" sz="2400" dirty="0">
              <a:latin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280920" cy="475252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cs-CZ" dirty="0" smtClean="0"/>
              <a:t>6</a:t>
            </a:r>
            <a:r>
              <a:rPr lang="en-US" dirty="0" smtClean="0"/>
              <a:t> </a:t>
            </a:r>
            <a:r>
              <a:rPr lang="cs-CZ" dirty="0" smtClean="0"/>
              <a:t>dotazů o vzdělávacích kurzech </a:t>
            </a:r>
            <a:r>
              <a:rPr lang="en-US" dirty="0" smtClean="0"/>
              <a:t>a </a:t>
            </a:r>
            <a:r>
              <a:rPr lang="cs-CZ" dirty="0" err="1" smtClean="0"/>
              <a:t>nZEB</a:t>
            </a:r>
            <a:endParaRPr lang="en-US" dirty="0" smtClean="0"/>
          </a:p>
          <a:p>
            <a:pPr lvl="0">
              <a:lnSpc>
                <a:spcPct val="100000"/>
              </a:lnSpc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12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Obrázek 7" descr="Dotazník.png"/>
          <p:cNvPicPr>
            <a:picLocks noChangeAspect="1"/>
          </p:cNvPicPr>
          <p:nvPr/>
        </p:nvPicPr>
        <p:blipFill>
          <a:blip r:embed="rId2" cstate="print"/>
          <a:srcRect r="50368"/>
          <a:stretch>
            <a:fillRect/>
          </a:stretch>
        </p:blipFill>
        <p:spPr>
          <a:xfrm rot="-1200000">
            <a:off x="2389154" y="2642376"/>
            <a:ext cx="2283676" cy="3217994"/>
          </a:xfrm>
          <a:prstGeom prst="rect">
            <a:avLst/>
          </a:prstGeom>
        </p:spPr>
      </p:pic>
      <p:pic>
        <p:nvPicPr>
          <p:cNvPr id="6" name="Obrázek 5" descr="Dotazník.png"/>
          <p:cNvPicPr>
            <a:picLocks noChangeAspect="1"/>
          </p:cNvPicPr>
          <p:nvPr/>
        </p:nvPicPr>
        <p:blipFill>
          <a:blip r:embed="rId2" cstate="print"/>
          <a:srcRect l="49966"/>
          <a:stretch>
            <a:fillRect/>
          </a:stretch>
        </p:blipFill>
        <p:spPr>
          <a:xfrm rot="300000">
            <a:off x="4538574" y="2371072"/>
            <a:ext cx="2302173" cy="3217994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SWOT analýza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13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51520" y="1412776"/>
          <a:ext cx="6768752" cy="5256584"/>
        </p:xfrm>
        <a:graphic>
          <a:graphicData uri="http://schemas.openxmlformats.org/drawingml/2006/table">
            <a:tbl>
              <a:tblPr/>
              <a:tblGrid>
                <a:gridCol w="3384376"/>
                <a:gridCol w="3384376"/>
              </a:tblGrid>
              <a:tr h="23851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latin typeface="Calibri"/>
                          <a:ea typeface="Times New Roman"/>
                          <a:cs typeface="Times New Roman"/>
                        </a:rPr>
                        <a:t>Silné stránky (</a:t>
                      </a:r>
                      <a:r>
                        <a:rPr lang="cs-CZ" sz="1100" b="1" dirty="0" err="1">
                          <a:latin typeface="Calibri"/>
                          <a:ea typeface="Times New Roman"/>
                          <a:cs typeface="Times New Roman"/>
                        </a:rPr>
                        <a:t>Strengths</a:t>
                      </a:r>
                      <a:r>
                        <a:rPr lang="cs-CZ" sz="1100" b="1" dirty="0"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 dirty="0">
                          <a:latin typeface="Calibri"/>
                          <a:ea typeface="Times New Roman"/>
                          <a:cs typeface="Times New Roman"/>
                        </a:rPr>
                        <a:t>Kvalitní a stabilizovaný systém učňovského, středního i vysokého školství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 dirty="0">
                          <a:latin typeface="Calibri"/>
                          <a:ea typeface="Times New Roman"/>
                          <a:cs typeface="Times New Roman"/>
                        </a:rPr>
                        <a:t>Zavedený systém celoživotního vzdělávání pro některé profese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 dirty="0">
                          <a:latin typeface="Calibri"/>
                          <a:ea typeface="Times New Roman"/>
                          <a:cs typeface="Times New Roman"/>
                        </a:rPr>
                        <a:t>Vybudované systémy CŽV velkých stavebních firem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 dirty="0">
                          <a:latin typeface="Calibri"/>
                          <a:ea typeface="Times New Roman"/>
                          <a:cs typeface="Times New Roman"/>
                        </a:rPr>
                        <a:t>Možnost získání kvalifikace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 dirty="0">
                          <a:latin typeface="Calibri"/>
                          <a:ea typeface="Times New Roman"/>
                          <a:cs typeface="Times New Roman"/>
                        </a:rPr>
                        <a:t>Existence profesních cechů, komor, které pečují o profesi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cs-CZ" sz="1100" dirty="0">
                          <a:latin typeface="Calibri"/>
                          <a:ea typeface="Times New Roman"/>
                          <a:cs typeface="Times New Roman"/>
                        </a:rPr>
                        <a:t>Technická podpora od výrobců stavebních materiálů a výrobků pro stavby</a:t>
                      </a:r>
                    </a:p>
                  </a:txBody>
                  <a:tcPr marL="44734" marR="4473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100" b="1">
                          <a:latin typeface="Calibri"/>
                          <a:ea typeface="Times New Roman"/>
                          <a:cs typeface="Times New Roman"/>
                        </a:rPr>
                        <a:t>Slabé stránky (Weaknesses)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>
                          <a:latin typeface="Calibri"/>
                          <a:ea typeface="Times New Roman"/>
                          <a:cs typeface="Times New Roman"/>
                        </a:rPr>
                        <a:t>Nízký zájem o vzdělání v řemeslných oborech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>
                          <a:latin typeface="Calibri"/>
                          <a:ea typeface="Times New Roman"/>
                          <a:cs typeface="Times New Roman"/>
                        </a:rPr>
                        <a:t>Nepružný systém vzdělávání k novým technickým a technologickým přístupům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>
                          <a:latin typeface="Calibri"/>
                          <a:ea typeface="Times New Roman"/>
                          <a:cs typeface="Times New Roman"/>
                        </a:rPr>
                        <a:t>Nízká provázanost s praxí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>
                          <a:latin typeface="Calibri"/>
                          <a:ea typeface="Times New Roman"/>
                          <a:cs typeface="Times New Roman"/>
                        </a:rPr>
                        <a:t>Nedostatečná zainteresovanost, podpora především OSVČ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>
                          <a:latin typeface="Calibri"/>
                          <a:ea typeface="Times New Roman"/>
                          <a:cs typeface="Times New Roman"/>
                        </a:rPr>
                        <a:t>Jazyková bariéra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cs-CZ" sz="1100">
                          <a:latin typeface="Calibri"/>
                          <a:ea typeface="Times New Roman"/>
                          <a:cs typeface="Times New Roman"/>
                        </a:rPr>
                        <a:t>Nedostatečné mezioborové vzdělávání</a:t>
                      </a:r>
                    </a:p>
                  </a:txBody>
                  <a:tcPr marL="44734" marR="44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8714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100" b="1">
                          <a:latin typeface="Calibri"/>
                          <a:ea typeface="Times New Roman"/>
                          <a:cs typeface="Times New Roman"/>
                        </a:rPr>
                        <a:t>Příležitosti (Opportunities)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>
                          <a:latin typeface="Calibri"/>
                          <a:ea typeface="Times New Roman"/>
                          <a:cs typeface="Times New Roman"/>
                        </a:rPr>
                        <a:t>Existence nevládních a komerčních vzdělávacích institucí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>
                          <a:latin typeface="Calibri"/>
                          <a:ea typeface="Times New Roman"/>
                          <a:cs typeface="Times New Roman"/>
                        </a:rPr>
                        <a:t>Zavádění nových požadavků a předpisů v souvislosti se státní podporou či kontrolou při zavádění energeticky úsporných staveb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>
                          <a:latin typeface="Calibri"/>
                          <a:ea typeface="Times New Roman"/>
                          <a:cs typeface="Times New Roman"/>
                        </a:rPr>
                        <a:t>Existence nevládních profesních institucí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>
                          <a:latin typeface="Calibri"/>
                          <a:ea typeface="Times New Roman"/>
                          <a:cs typeface="Times New Roman"/>
                        </a:rPr>
                        <a:t>Důsledky krize vyvolávající nutnost rekvalifikací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>
                          <a:latin typeface="Calibri"/>
                          <a:ea typeface="Times New Roman"/>
                          <a:cs typeface="Times New Roman"/>
                        </a:rPr>
                        <a:t>Využití evropských fondů pro financování vzdělávání i dalšího vzdělávání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cs-CZ" sz="1100">
                          <a:latin typeface="Calibri"/>
                          <a:ea typeface="Times New Roman"/>
                          <a:cs typeface="Times New Roman"/>
                        </a:rPr>
                        <a:t>Nedostatečné množství profesí schopných provádět koordinaci prací pro energetickou úspornost</a:t>
                      </a:r>
                    </a:p>
                  </a:txBody>
                  <a:tcPr marL="44734" marR="4473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latin typeface="Calibri"/>
                          <a:ea typeface="Times New Roman"/>
                          <a:cs typeface="Times New Roman"/>
                        </a:rPr>
                        <a:t>Hrozby (</a:t>
                      </a:r>
                      <a:r>
                        <a:rPr lang="cs-CZ" sz="1100" b="1" dirty="0" err="1">
                          <a:latin typeface="Calibri"/>
                          <a:ea typeface="Times New Roman"/>
                          <a:cs typeface="Times New Roman"/>
                        </a:rPr>
                        <a:t>Threats</a:t>
                      </a:r>
                      <a:r>
                        <a:rPr lang="cs-CZ" sz="1100" b="1" dirty="0"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 dirty="0">
                          <a:latin typeface="Calibri"/>
                          <a:ea typeface="Times New Roman"/>
                          <a:cs typeface="Times New Roman"/>
                        </a:rPr>
                        <a:t>Neexistence motivace ke vzdělávání (hlavně u OSVČ)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 dirty="0">
                          <a:latin typeface="Calibri"/>
                          <a:ea typeface="Times New Roman"/>
                          <a:cs typeface="Times New Roman"/>
                        </a:rPr>
                        <a:t>Pokles zájmu o učňovské školství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 dirty="0">
                          <a:latin typeface="Calibri"/>
                          <a:ea typeface="Times New Roman"/>
                          <a:cs typeface="Times New Roman"/>
                        </a:rPr>
                        <a:t>Nevyžadování odborné kvalifikace u technických dozorů ve smyslu živnostenského oprávnění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 dirty="0">
                          <a:latin typeface="Calibri"/>
                          <a:ea typeface="Times New Roman"/>
                          <a:cs typeface="Times New Roman"/>
                        </a:rPr>
                        <a:t>Diskontinuita vzdělávacích programů realizovaných na základě jednorázové dotace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1100" dirty="0">
                          <a:latin typeface="Calibri"/>
                          <a:ea typeface="Times New Roman"/>
                          <a:cs typeface="Times New Roman"/>
                        </a:rPr>
                        <a:t>Využívání nekvalifikovaných pracovníků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cs-CZ" sz="1100" dirty="0">
                          <a:latin typeface="Calibri"/>
                          <a:ea typeface="Times New Roman"/>
                          <a:cs typeface="Times New Roman"/>
                        </a:rPr>
                        <a:t>Často odlišný přístup k zahraničním krátkodobým pracovníkům</a:t>
                      </a:r>
                    </a:p>
                  </a:txBody>
                  <a:tcPr marL="44734" marR="44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5P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14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79512" y="1268760"/>
          <a:ext cx="8136904" cy="5442953"/>
        </p:xfrm>
        <a:graphic>
          <a:graphicData uri="http://schemas.openxmlformats.org/drawingml/2006/table">
            <a:tbl>
              <a:tblPr/>
              <a:tblGrid>
                <a:gridCol w="1399204"/>
                <a:gridCol w="6737700"/>
              </a:tblGrid>
              <a:tr h="532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900" b="1" cap="small" spc="5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Produkt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900" b="1" cap="small" spc="5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cs-CZ" sz="900" b="1" cap="small" spc="50" dirty="0" err="1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Product</a:t>
                      </a:r>
                      <a:r>
                        <a:rPr lang="cs-CZ" sz="900" b="1" cap="small" spc="5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27990" marR="2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b="1" dirty="0">
                          <a:latin typeface="Calibri"/>
                          <a:ea typeface="Calibri"/>
                          <a:cs typeface="Calibri"/>
                        </a:rPr>
                        <a:t>školení </a:t>
                      </a:r>
                      <a:r>
                        <a:rPr lang="cs-CZ" sz="900" dirty="0">
                          <a:latin typeface="Calibri"/>
                          <a:ea typeface="Calibri"/>
                          <a:cs typeface="Calibri"/>
                        </a:rPr>
                        <a:t>- on-line kurzy, školení ve třídách,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b="1" dirty="0">
                          <a:latin typeface="Calibri"/>
                          <a:ea typeface="Calibri"/>
                          <a:cs typeface="Calibri"/>
                        </a:rPr>
                        <a:t>praktické názorné ukázky</a:t>
                      </a:r>
                      <a:r>
                        <a:rPr lang="cs-CZ" sz="900" dirty="0">
                          <a:latin typeface="Calibri"/>
                          <a:ea typeface="Calibri"/>
                          <a:cs typeface="Calibri"/>
                        </a:rPr>
                        <a:t> - popis existujících modelů nebo vyrábění modelů účastníky při praktických cvičení,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b="1" dirty="0">
                          <a:latin typeface="Calibri"/>
                          <a:ea typeface="Calibri"/>
                          <a:cs typeface="Calibri"/>
                        </a:rPr>
                        <a:t>konzultace</a:t>
                      </a:r>
                      <a:r>
                        <a:rPr lang="cs-CZ" sz="900" dirty="0">
                          <a:latin typeface="Calibri"/>
                          <a:ea typeface="Calibri"/>
                          <a:cs typeface="Calibri"/>
                        </a:rPr>
                        <a:t> - poradenství, diskuse nebo prezentace,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b="1" dirty="0">
                          <a:latin typeface="Calibri"/>
                          <a:ea typeface="Calibri"/>
                          <a:cs typeface="Calibri"/>
                        </a:rPr>
                        <a:t>konference</a:t>
                      </a:r>
                      <a:r>
                        <a:rPr lang="cs-CZ" sz="900" dirty="0">
                          <a:latin typeface="Calibri"/>
                          <a:ea typeface="Calibri"/>
                          <a:cs typeface="Calibri"/>
                        </a:rPr>
                        <a:t> - prezentace, propagační akce, setkání atd.,</a:t>
                      </a:r>
                    </a:p>
                  </a:txBody>
                  <a:tcPr marL="27990" marR="2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900" b="1" cap="small" spc="5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900" b="1" cap="small" spc="5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(Price)</a:t>
                      </a:r>
                    </a:p>
                  </a:txBody>
                  <a:tcPr marL="27990" marR="2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dirty="0">
                          <a:latin typeface="Calibri"/>
                          <a:ea typeface="Calibri"/>
                          <a:cs typeface="Calibri"/>
                        </a:rPr>
                        <a:t>realistické stanovení cen dodávek školení, pronájem zařízení, vybavení, odborných školitelů, kontroly na místě (dle systému měření a kontroly) atd.,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dirty="0">
                          <a:latin typeface="Calibri"/>
                          <a:ea typeface="Calibri"/>
                          <a:cs typeface="Calibri"/>
                        </a:rPr>
                        <a:t>poskytovat výsledky odpovídající investovaným prostředkům a povzbudit obchodní společnosti, aby školily své pracovníky,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dirty="0">
                          <a:latin typeface="Calibri"/>
                          <a:ea typeface="Calibri"/>
                          <a:cs typeface="Calibri"/>
                        </a:rPr>
                        <a:t>udržení nízkých nákladů a cenová dostupnost pro určitá odvětví má zásadní význam pro zachování životaschopnosti,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dirty="0">
                          <a:latin typeface="Calibri"/>
                          <a:ea typeface="Calibri"/>
                          <a:cs typeface="Calibri"/>
                        </a:rPr>
                        <a:t>další finanční prostředky budou vynakládány na průběžné aktualizace školicích programů a dovybavení školicích center,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dirty="0">
                          <a:latin typeface="Calibri"/>
                          <a:ea typeface="Calibri"/>
                          <a:cs typeface="Calibri"/>
                        </a:rPr>
                        <a:t>zachování pravidelného využívání maximální kapacity (vytíženost) center,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dirty="0">
                          <a:latin typeface="Calibri"/>
                          <a:ea typeface="Calibri"/>
                          <a:cs typeface="Calibri"/>
                        </a:rPr>
                        <a:t>podpora obchodních a odborných znalostí je zásadní.</a:t>
                      </a:r>
                    </a:p>
                  </a:txBody>
                  <a:tcPr marL="27990" marR="2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7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900" b="1" cap="small" spc="5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Místo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900" b="1" cap="small" spc="5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(Place)</a:t>
                      </a:r>
                    </a:p>
                  </a:txBody>
                  <a:tcPr marL="27990" marR="2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>
                          <a:latin typeface="Calibri"/>
                          <a:ea typeface="Times New Roman"/>
                          <a:cs typeface="Times New Roman"/>
                        </a:rPr>
                        <a:t>otevírací doba musí být co nejdelší a flexibilní, aby vyhovovala účastníkům kurzů i zájemcům o odborné konzultace, maximální využití kapacity (vytíženost center) je však zásadní,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>
                          <a:latin typeface="Calibri"/>
                          <a:ea typeface="Times New Roman"/>
                          <a:cs typeface="Times New Roman"/>
                        </a:rPr>
                        <a:t>služby (školení a jednorázové konzultace), budou dostupné během celé otevírací doby,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>
                          <a:latin typeface="Calibri"/>
                          <a:ea typeface="Times New Roman"/>
                          <a:cs typeface="Times New Roman"/>
                        </a:rPr>
                        <a:t>zachování dostupnosti a bezpečnosti pro všechny (bezbariérová opatření),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>
                          <a:latin typeface="Calibri"/>
                          <a:ea typeface="Times New Roman"/>
                          <a:cs typeface="Times New Roman"/>
                        </a:rPr>
                        <a:t>první dojmy z místa konání jsou důležité (navození příjemné atmosféry prostředí učeben a výcvikových místností).</a:t>
                      </a:r>
                    </a:p>
                  </a:txBody>
                  <a:tcPr marL="27990" marR="2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8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900" b="1" cap="small" spc="5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Propagace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900" b="1" cap="small" spc="5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(Promotion)</a:t>
                      </a:r>
                    </a:p>
                  </a:txBody>
                  <a:tcPr marL="27990" marR="2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b="1">
                          <a:latin typeface="Calibri"/>
                          <a:ea typeface="Calibri"/>
                          <a:cs typeface="Calibri"/>
                        </a:rPr>
                        <a:t>Osobní doporučení:</a:t>
                      </a:r>
                      <a:r>
                        <a:rPr lang="cs-CZ" sz="900">
                          <a:latin typeface="Calibri"/>
                          <a:ea typeface="Calibri"/>
                          <a:cs typeface="Calibri"/>
                        </a:rPr>
                        <a:t> jsou nejlepší formou propagace ve střednědobém až dlouhodobém horizontu, ale nemají žádný vliv na začátku etapy. Úroveň obsluhy a poskytování služeb musí být udržovány na vysoké úrovni tak, aby podporovaly další pozitivní osobní doporučení.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b="1">
                          <a:latin typeface="Calibri"/>
                          <a:ea typeface="Calibri"/>
                          <a:cs typeface="Calibri"/>
                        </a:rPr>
                        <a:t>Sociální média:</a:t>
                      </a:r>
                      <a:r>
                        <a:rPr lang="cs-CZ" sz="900">
                          <a:latin typeface="Calibri"/>
                          <a:ea typeface="Calibri"/>
                          <a:cs typeface="Calibri"/>
                        </a:rPr>
                        <a:t> jsou moderní formou osobního doporučení, která mohou zahrnovat Facebook, Twitter, Instagram, LinkedIn apod. Jsou nejužitečnějšími propagačními nástroji pro poskytování neustálé podpory a mohou také poskytnout zpětnou vazbu od uživatelů a cílových skupin.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b="1">
                          <a:latin typeface="Calibri"/>
                          <a:ea typeface="Calibri"/>
                          <a:cs typeface="Calibri"/>
                        </a:rPr>
                        <a:t>Webové stránky:</a:t>
                      </a:r>
                      <a:r>
                        <a:rPr lang="cs-CZ" sz="900">
                          <a:latin typeface="Calibri"/>
                          <a:ea typeface="Calibri"/>
                          <a:cs typeface="Calibri"/>
                        </a:rPr>
                        <a:t> jsou obvykle založeny při zřízení školicího centra a jsou užívány k podpoře účasti na vzdělávacích akcích, konferencí a prezentací, webinářů a slouží k informování cílových skupin o nových produktech a školení.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b="1">
                          <a:latin typeface="Calibri"/>
                          <a:ea typeface="Calibri"/>
                          <a:cs typeface="Calibri"/>
                        </a:rPr>
                        <a:t>Zpravodaje:</a:t>
                      </a:r>
                      <a:r>
                        <a:rPr lang="cs-CZ" sz="900">
                          <a:latin typeface="Calibri"/>
                          <a:ea typeface="Calibri"/>
                          <a:cs typeface="Calibri"/>
                        </a:rPr>
                        <a:t> umožňují představení nových produktů a školení a informují, kde jsou k dispozici školení. On-line informační bulletiny jsou stále více populární především v souvislosti se sociálními médii a na internetových stránkách.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>
                          <a:latin typeface="Calibri"/>
                          <a:ea typeface="Calibri"/>
                          <a:cs typeface="Calibri"/>
                        </a:rPr>
                        <a:t>Propagací prostřednictvím </a:t>
                      </a:r>
                      <a:r>
                        <a:rPr lang="cs-CZ" sz="900" b="1">
                          <a:latin typeface="Calibri"/>
                          <a:ea typeface="Calibri"/>
                          <a:cs typeface="Calibri"/>
                        </a:rPr>
                        <a:t>reklamy v médiích a reklamních letáků</a:t>
                      </a:r>
                      <a:r>
                        <a:rPr lang="cs-CZ" sz="900">
                          <a:latin typeface="Calibri"/>
                          <a:ea typeface="Calibri"/>
                          <a:cs typeface="Calibri"/>
                        </a:rPr>
                        <a:t> se osloví specifické cílové skupiny.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b="1">
                          <a:latin typeface="Calibri"/>
                          <a:ea typeface="Calibri"/>
                          <a:cs typeface="Calibri"/>
                        </a:rPr>
                        <a:t>Speciální akce:</a:t>
                      </a:r>
                      <a:r>
                        <a:rPr lang="cs-CZ" sz="900">
                          <a:latin typeface="Calibri"/>
                          <a:ea typeface="Calibri"/>
                          <a:cs typeface="Calibri"/>
                        </a:rPr>
                        <a:t> pravidelné akce mohou podpořit centra pomocí speciálních vystoupení konkrétních školitelů a významných osobností.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>
                          <a:latin typeface="Calibri"/>
                          <a:ea typeface="Calibri"/>
                          <a:cs typeface="Calibri"/>
                        </a:rPr>
                        <a:t>Spojení s </a:t>
                      </a:r>
                      <a:r>
                        <a:rPr lang="cs-CZ" sz="900" b="1">
                          <a:latin typeface="Calibri"/>
                          <a:ea typeface="Calibri"/>
                          <a:cs typeface="Calibri"/>
                        </a:rPr>
                        <a:t>ostatními projekty a promočními akcemi</a:t>
                      </a:r>
                      <a:r>
                        <a:rPr lang="cs-CZ" sz="90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b="1">
                          <a:latin typeface="Calibri"/>
                          <a:ea typeface="Calibri"/>
                          <a:cs typeface="Calibri"/>
                        </a:rPr>
                        <a:t>Komunita:</a:t>
                      </a:r>
                      <a:r>
                        <a:rPr lang="cs-CZ" sz="900">
                          <a:latin typeface="Calibri"/>
                          <a:ea typeface="Calibri"/>
                          <a:cs typeface="Calibri"/>
                        </a:rPr>
                        <a:t> pravidelné spojení s komunitou je nezbytně nutné pro podporu školení o nZEB.</a:t>
                      </a:r>
                    </a:p>
                  </a:txBody>
                  <a:tcPr marL="27990" marR="2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900" b="1" cap="small" spc="5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Lidé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900" b="1" cap="small" spc="5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(people)</a:t>
                      </a:r>
                    </a:p>
                  </a:txBody>
                  <a:tcPr marL="27990" marR="2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dirty="0">
                          <a:latin typeface="Calibri"/>
                          <a:ea typeface="Calibri"/>
                          <a:cs typeface="Calibri"/>
                        </a:rPr>
                        <a:t>pečlivý výběr školitelů s dostatečnou odbornou znalostí a schopností tyto své znalosti rozvíjet a předávat účastníkům kurzů,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cs-CZ" sz="900" dirty="0">
                          <a:latin typeface="Calibri"/>
                          <a:ea typeface="Calibri"/>
                          <a:cs typeface="Calibri"/>
                        </a:rPr>
                        <a:t>zajištění dalšího odborného vzdělání školitelům (školení školitelů), aby mohli poskytovat kvalitní a aktuální informace.</a:t>
                      </a:r>
                    </a:p>
                  </a:txBody>
                  <a:tcPr marL="27990" marR="2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15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7992888" cy="4752528"/>
          </a:xfrm>
        </p:spPr>
        <p:txBody>
          <a:bodyPr/>
          <a:lstStyle/>
          <a:p>
            <a:r>
              <a:rPr lang="cs-CZ" sz="2000" dirty="0"/>
              <a:t>Na základě povinnosti </a:t>
            </a:r>
            <a:r>
              <a:rPr lang="cs-CZ" sz="2000" b="1" dirty="0"/>
              <a:t>rozšiřovat podíl budov </a:t>
            </a:r>
            <a:r>
              <a:rPr lang="cs-CZ" sz="2000" b="1" dirty="0" err="1" smtClean="0"/>
              <a:t>nZEB</a:t>
            </a:r>
            <a:r>
              <a:rPr lang="cs-CZ" sz="2000" dirty="0" smtClean="0"/>
              <a:t> </a:t>
            </a:r>
            <a:r>
              <a:rPr lang="cs-CZ" sz="2000" dirty="0"/>
              <a:t>ve stavebním fondu, vznikla potřeba vyšší odborné kvalifikace pracovníků ve </a:t>
            </a:r>
            <a:r>
              <a:rPr lang="cs-CZ" sz="2000" dirty="0" smtClean="0"/>
              <a:t>stavebnictví.</a:t>
            </a:r>
          </a:p>
          <a:p>
            <a:r>
              <a:rPr lang="cs-CZ" sz="2000" dirty="0"/>
              <a:t>Řešením </a:t>
            </a:r>
            <a:r>
              <a:rPr lang="cs-CZ" sz="2000" dirty="0" smtClean="0"/>
              <a:t>tohoto nedostatku </a:t>
            </a:r>
            <a:r>
              <a:rPr lang="cs-CZ" sz="2000" dirty="0"/>
              <a:t>se zabývá iniciativa </a:t>
            </a:r>
            <a:r>
              <a:rPr lang="cs-CZ" sz="2000" b="1" dirty="0"/>
              <a:t>BUILD UP </a:t>
            </a:r>
            <a:r>
              <a:rPr lang="cs-CZ" sz="2000" b="1" dirty="0" err="1" smtClean="0"/>
              <a:t>Skills</a:t>
            </a:r>
            <a:r>
              <a:rPr lang="cs-CZ" sz="2000" dirty="0" smtClean="0"/>
              <a:t>, na kterou navazuje projekt </a:t>
            </a:r>
            <a:r>
              <a:rPr lang="cs-CZ" sz="2000" b="1" dirty="0" err="1" smtClean="0"/>
              <a:t>Train</a:t>
            </a:r>
            <a:r>
              <a:rPr lang="cs-CZ" sz="2000" b="1" dirty="0" smtClean="0"/>
              <a:t>-to-NZEB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Existuje řada možností využít </a:t>
            </a:r>
            <a:r>
              <a:rPr lang="cs-CZ" sz="2000" dirty="0"/>
              <a:t>finanční dotace z evropských fondů i rozpočtu </a:t>
            </a:r>
            <a:r>
              <a:rPr lang="cs-CZ" sz="2000" dirty="0" smtClean="0"/>
              <a:t>ČR.</a:t>
            </a:r>
          </a:p>
          <a:p>
            <a:r>
              <a:rPr lang="cs-CZ" sz="2000" dirty="0" smtClean="0"/>
              <a:t>Nejvíc přijatelná délka vyučovacího kurzu – 1 den/cca 7 vyuč. hodin.</a:t>
            </a:r>
          </a:p>
          <a:p>
            <a:endParaRPr lang="cs-CZ" sz="2000" dirty="0" smtClean="0"/>
          </a:p>
          <a:p>
            <a:endParaRPr lang="cs-CZ" sz="2000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115616" y="4662462"/>
            <a:ext cx="710019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s-CZ" sz="2400" b="1" i="0" u="none" strike="noStrike" kern="0" cap="none" spc="0" normalizeH="0" baseline="0" noProof="0" dirty="0" smtClean="0">
                <a:ln w="1905"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cs-CZ" sz="2400" b="1" i="0" u="none" strike="noStrike" kern="0" cap="none" spc="0" normalizeH="0" baseline="0" noProof="0" dirty="0" smtClean="0">
                <a:ln w="1905"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en-US" sz="2400" kern="0" dirty="0" err="1" smtClean="0">
                <a:ln w="1905">
                  <a:noFill/>
                </a:ln>
                <a:solidFill>
                  <a:srgbClr val="0070C0"/>
                </a:solidFill>
                <a:latin typeface="Calibri" pitchFamily="34" charset="0"/>
              </a:rPr>
              <a:t>Nataliya</a:t>
            </a:r>
            <a:r>
              <a:rPr lang="en-US" sz="2400" kern="0" dirty="0" smtClean="0">
                <a:ln w="1905">
                  <a:noFill/>
                </a:ln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kern="0" dirty="0" err="1" smtClean="0">
                <a:ln w="1905">
                  <a:noFill/>
                </a:ln>
                <a:solidFill>
                  <a:srgbClr val="0070C0"/>
                </a:solidFill>
                <a:latin typeface="Calibri" pitchFamily="34" charset="0"/>
              </a:rPr>
              <a:t>Anisimova</a:t>
            </a:r>
            <a:endParaRPr lang="cs-CZ" sz="2400" kern="0" dirty="0" smtClean="0">
              <a:ln w="1905">
                <a:noFill/>
              </a:ln>
              <a:solidFill>
                <a:srgbClr val="0070C0"/>
              </a:solidFill>
              <a:latin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err="1" smtClean="0">
                <a:ln w="1905">
                  <a:noFill/>
                </a:ln>
                <a:solidFill>
                  <a:srgbClr val="0070C0"/>
                </a:solidFill>
                <a:latin typeface="Calibri" pitchFamily="34" charset="0"/>
              </a:rPr>
              <a:t>natalie</a:t>
            </a:r>
            <a:r>
              <a:rPr lang="cs-CZ" sz="2400" kern="0" dirty="0" smtClean="0">
                <a:ln w="1905">
                  <a:noFill/>
                </a:ln>
                <a:solidFill>
                  <a:srgbClr val="0070C0"/>
                </a:solidFill>
                <a:latin typeface="Calibri" pitchFamily="34" charset="0"/>
              </a:rPr>
              <a:t>.</a:t>
            </a:r>
            <a:r>
              <a:rPr lang="en-US" sz="2400" kern="0" dirty="0" err="1" smtClean="0">
                <a:ln w="1905">
                  <a:noFill/>
                </a:ln>
                <a:solidFill>
                  <a:srgbClr val="0070C0"/>
                </a:solidFill>
                <a:latin typeface="Calibri" pitchFamily="34" charset="0"/>
              </a:rPr>
              <a:t>anisimova</a:t>
            </a:r>
            <a:r>
              <a:rPr lang="cs-CZ" sz="2400" kern="0" dirty="0" smtClean="0">
                <a:ln w="1905">
                  <a:noFill/>
                </a:ln>
                <a:solidFill>
                  <a:srgbClr val="0070C0"/>
                </a:solidFill>
                <a:latin typeface="Calibri" pitchFamily="34" charset="0"/>
              </a:rPr>
              <a:t>@</a:t>
            </a:r>
            <a:r>
              <a:rPr lang="cs-CZ" sz="2400" kern="0" dirty="0" err="1" smtClean="0">
                <a:ln w="1905">
                  <a:noFill/>
                </a:ln>
                <a:solidFill>
                  <a:srgbClr val="0070C0"/>
                </a:solidFill>
                <a:latin typeface="Calibri" pitchFamily="34" charset="0"/>
              </a:rPr>
              <a:t>svn.cz</a:t>
            </a:r>
            <a:endParaRPr lang="en-US" sz="2400" kern="0" dirty="0">
              <a:ln w="1905">
                <a:noFill/>
              </a:ln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99792" y="4005064"/>
            <a:ext cx="42049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kern="0" dirty="0" smtClean="0">
                <a:ln w="1905">
                  <a:noFill/>
                </a:ln>
                <a:latin typeface="Calibri" pitchFamily="34" charset="0"/>
              </a:rPr>
              <a:t>Děkuji za Vaši pozornost.</a:t>
            </a:r>
            <a:endParaRPr lang="en-GB" sz="3000" dirty="0">
              <a:latin typeface="Calibri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294967295"/>
          </p:nvPr>
        </p:nvSpPr>
        <p:spPr>
          <a:xfrm>
            <a:off x="7981528" y="6589861"/>
            <a:ext cx="1162472" cy="268139"/>
          </a:xfrm>
          <a:prstGeom prst="rect">
            <a:avLst/>
          </a:prstGeom>
        </p:spPr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16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Obrázek 7" descr="SEVEn + náze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44624"/>
            <a:ext cx="3312368" cy="468804"/>
          </a:xfrm>
          <a:prstGeom prst="rect">
            <a:avLst/>
          </a:prstGeom>
        </p:spPr>
      </p:pic>
      <p:cxnSp>
        <p:nvCxnSpPr>
          <p:cNvPr id="9" name="Přímá spojovací čára 8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 descr="C:\Documents and Settings\User\Desktop\The BKHs\Logo\Logo_traintoNZEB_f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69168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dtocz.cz/img/texty/pronajem/small/vs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844824"/>
            <a:ext cx="3251770" cy="2167847"/>
          </a:xfrm>
          <a:prstGeom prst="rect">
            <a:avLst/>
          </a:prstGeom>
          <a:noFill/>
        </p:spPr>
      </p:pic>
      <p:pic>
        <p:nvPicPr>
          <p:cNvPr id="15" name="Picture 4" descr="http://europa.eu/about-eu/basic-information/symbols/images/flag_yellow_lo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404664"/>
            <a:ext cx="46754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průzkumu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5904656" cy="4752528"/>
          </a:xfrm>
        </p:spPr>
        <p:txBody>
          <a:bodyPr/>
          <a:lstStyle/>
          <a:p>
            <a:r>
              <a:rPr lang="cs-CZ" sz="2000" dirty="0"/>
              <a:t>Cílem marketingového průzkumu </a:t>
            </a:r>
            <a:r>
              <a:rPr lang="cs-CZ" sz="2000" dirty="0" smtClean="0"/>
              <a:t>bylo </a:t>
            </a:r>
            <a:r>
              <a:rPr lang="cs-CZ" sz="2000" dirty="0"/>
              <a:t>zmapovat současnou situaci v oblasti vzdělávání ve stavebnictví</a:t>
            </a:r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453" y="1556792"/>
            <a:ext cx="3094547" cy="412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</a:t>
            </a:r>
            <a:r>
              <a:rPr lang="cs-CZ" dirty="0" smtClean="0"/>
              <a:t>průzkumu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280920" cy="4752528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cs-CZ" b="1" dirty="0" smtClean="0"/>
              <a:t>Analýza současné situace ve stavebnictví</a:t>
            </a:r>
          </a:p>
          <a:p>
            <a:pPr lvl="0">
              <a:lnSpc>
                <a:spcPct val="150000"/>
              </a:lnSpc>
            </a:pPr>
            <a:r>
              <a:rPr lang="cs-CZ" b="1" dirty="0" smtClean="0"/>
              <a:t>Analýza současné nabídky vzdělávacích kurzů</a:t>
            </a:r>
          </a:p>
          <a:p>
            <a:pPr lvl="0">
              <a:lnSpc>
                <a:spcPct val="150000"/>
              </a:lnSpc>
            </a:pPr>
            <a:r>
              <a:rPr lang="cs-CZ" b="1" dirty="0" smtClean="0"/>
              <a:t>SWOT analýza</a:t>
            </a:r>
          </a:p>
          <a:p>
            <a:pPr lvl="0">
              <a:lnSpc>
                <a:spcPct val="150000"/>
              </a:lnSpc>
            </a:pPr>
            <a:r>
              <a:rPr lang="cs-CZ" b="1" dirty="0" smtClean="0"/>
              <a:t>Analýza 5P (</a:t>
            </a:r>
            <a:r>
              <a:rPr lang="cs-CZ" b="1" dirty="0" err="1" smtClean="0"/>
              <a:t>Product</a:t>
            </a:r>
            <a:r>
              <a:rPr lang="cs-CZ" b="1" dirty="0" smtClean="0"/>
              <a:t>, </a:t>
            </a:r>
            <a:r>
              <a:rPr lang="cs-CZ" b="1" dirty="0" err="1" smtClean="0"/>
              <a:t>Price</a:t>
            </a:r>
            <a:r>
              <a:rPr lang="cs-CZ" b="1" dirty="0" smtClean="0"/>
              <a:t>, </a:t>
            </a:r>
            <a:r>
              <a:rPr lang="cs-CZ" b="1" dirty="0" err="1" smtClean="0"/>
              <a:t>Place</a:t>
            </a:r>
            <a:r>
              <a:rPr lang="cs-CZ" b="1" dirty="0" smtClean="0"/>
              <a:t>, </a:t>
            </a:r>
            <a:r>
              <a:rPr lang="cs-CZ" b="1" dirty="0" err="1" smtClean="0"/>
              <a:t>Promotion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People</a:t>
            </a:r>
            <a:r>
              <a:rPr lang="cs-CZ" b="1" dirty="0" smtClean="0"/>
              <a:t>)</a:t>
            </a:r>
          </a:p>
          <a:p>
            <a:pPr lvl="0">
              <a:lnSpc>
                <a:spcPct val="150000"/>
              </a:lnSpc>
            </a:pPr>
            <a:r>
              <a:rPr lang="cs-CZ" b="1" dirty="0" smtClean="0"/>
              <a:t>Analýza poptávky po školení</a:t>
            </a:r>
            <a:endParaRPr lang="cs-CZ" b="1" dirty="0" smtClean="0"/>
          </a:p>
        </p:txBody>
      </p:sp>
      <p:pic>
        <p:nvPicPr>
          <p:cNvPr id="9" name="Obrázek 8" descr="web-site-analizi-nasıl-yapılır.jpg"/>
          <p:cNvPicPr>
            <a:picLocks noChangeAspect="1"/>
          </p:cNvPicPr>
          <p:nvPr/>
        </p:nvPicPr>
        <p:blipFill>
          <a:blip r:embed="rId2" cstate="print"/>
          <a:srcRect l="3558" t="10080" r="11060" b="9281"/>
          <a:stretch>
            <a:fillRect/>
          </a:stretch>
        </p:blipFill>
        <p:spPr>
          <a:xfrm>
            <a:off x="4644008" y="4221088"/>
            <a:ext cx="3456384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Programy podpory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7992888" cy="4752528"/>
          </a:xfrm>
        </p:spPr>
        <p:txBody>
          <a:bodyPr/>
          <a:lstStyle/>
          <a:p>
            <a:r>
              <a:rPr lang="cs-CZ" sz="2000" b="1" cap="small" dirty="0"/>
              <a:t>Program Školicí </a:t>
            </a:r>
            <a:r>
              <a:rPr lang="cs-CZ" sz="2000" b="1" cap="small" dirty="0" smtClean="0"/>
              <a:t>střediska. </a:t>
            </a:r>
            <a:r>
              <a:rPr lang="cs-CZ" sz="2000" dirty="0" smtClean="0"/>
              <a:t>MPO </a:t>
            </a:r>
            <a:r>
              <a:rPr lang="cs-CZ" sz="2000" dirty="0"/>
              <a:t>prostřednictvím Operačního programu podnikání a inovace pro konkurenceschopnost (OPPIK)</a:t>
            </a:r>
            <a:r>
              <a:rPr lang="cs-CZ" sz="2000" dirty="0" smtClean="0"/>
              <a:t>.</a:t>
            </a:r>
          </a:p>
          <a:p>
            <a:r>
              <a:rPr lang="cs-CZ" sz="2000" b="1" cap="small" dirty="0"/>
              <a:t>Podpora odborného vzdělávání zaměstnanců II (POVEZ II</a:t>
            </a:r>
            <a:r>
              <a:rPr lang="cs-CZ" sz="2000" b="1" cap="small" dirty="0" smtClean="0"/>
              <a:t>). </a:t>
            </a:r>
            <a:r>
              <a:rPr lang="cs-CZ" sz="2000" dirty="0" smtClean="0"/>
              <a:t>MPSV </a:t>
            </a:r>
            <a:r>
              <a:rPr lang="cs-CZ" sz="2000" dirty="0"/>
              <a:t>prostřednictvím Operačního programu Zaměstnanost (OPZ) vyhlásila v roce 2015 projekt Podpora odborného vzdělávání zaměstnanců II (POVEZ II) </a:t>
            </a:r>
            <a:r>
              <a:rPr lang="cs-CZ" sz="2000" dirty="0" smtClean="0"/>
              <a:t>průměrná </a:t>
            </a:r>
            <a:r>
              <a:rPr lang="cs-CZ" sz="2000" dirty="0"/>
              <a:t>délka trvání kurzu </a:t>
            </a:r>
            <a:endParaRPr lang="cs-CZ" sz="2000" dirty="0" smtClean="0"/>
          </a:p>
          <a:p>
            <a:r>
              <a:rPr lang="cs-CZ" sz="2000" b="1" cap="small" dirty="0"/>
              <a:t>OP Výzkum, vývoj a vzdělávání období </a:t>
            </a:r>
            <a:r>
              <a:rPr lang="cs-CZ" sz="2000" b="1" cap="small" dirty="0" smtClean="0"/>
              <a:t>2014-2020. </a:t>
            </a:r>
            <a:r>
              <a:rPr lang="cs-CZ" sz="2000" dirty="0" smtClean="0"/>
              <a:t>Ministerstvo </a:t>
            </a:r>
            <a:r>
              <a:rPr lang="cs-CZ" sz="2000" dirty="0"/>
              <a:t>školství, mládeže a tělovýchovy (MŠMT) v rámci Operačního programu Výzkum, vývoj a vzdělávání (OP VVV) podporuje mimo jiné rozvoj lepších kompetencí pro trh práce.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Programy podpory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7992888" cy="4752528"/>
          </a:xfrm>
        </p:spPr>
        <p:txBody>
          <a:bodyPr/>
          <a:lstStyle/>
          <a:p>
            <a:r>
              <a:rPr lang="cs-CZ" sz="2000" b="1" cap="small" dirty="0"/>
              <a:t>Operační program Praha – Pól růstu ČR (2014 – 2020</a:t>
            </a:r>
            <a:r>
              <a:rPr lang="cs-CZ" sz="2000" b="1" cap="small" dirty="0" smtClean="0"/>
              <a:t>). </a:t>
            </a:r>
            <a:r>
              <a:rPr lang="cs-CZ" sz="2000" dirty="0" smtClean="0"/>
              <a:t>Magistrát </a:t>
            </a:r>
            <a:r>
              <a:rPr lang="cs-CZ" sz="2000" dirty="0"/>
              <a:t>hlavního města Praha (MHMP) připravil pro podporu vzdělávání Operační program Praha – pól růstu ČR (OPPPR).</a:t>
            </a:r>
            <a:r>
              <a:rPr lang="cs-CZ" sz="2000" b="1" cap="small" dirty="0"/>
              <a:t> </a:t>
            </a:r>
            <a:r>
              <a:rPr lang="cs-CZ" sz="2000" dirty="0"/>
              <a:t>Hl. m. Praha je centrem nad-regionálního významu, které přispívá ke zvýšení konkurenceschopnosti a ekonomickému růstu celé České republiky s přesahem do středoevropského regionu</a:t>
            </a:r>
            <a:r>
              <a:rPr lang="cs-CZ" sz="2000" dirty="0" smtClean="0"/>
              <a:t>.</a:t>
            </a:r>
          </a:p>
          <a:p>
            <a:r>
              <a:rPr lang="cs-CZ" sz="2000" b="1" cap="small" dirty="0"/>
              <a:t>Operační program Praha – </a:t>
            </a:r>
            <a:r>
              <a:rPr lang="cs-CZ" sz="2000" b="1" cap="small" dirty="0" smtClean="0"/>
              <a:t>Adaptabilita. </a:t>
            </a:r>
            <a:r>
              <a:rPr lang="cs-CZ" sz="2000" dirty="0" smtClean="0"/>
              <a:t>Magistrát </a:t>
            </a:r>
            <a:r>
              <a:rPr lang="cs-CZ" sz="2000" dirty="0"/>
              <a:t>hlavního města Prahy (MHMP) připravil pro podporu vzdělávání také Operační program Praha – Adaptabilita (OPPA</a:t>
            </a:r>
            <a:r>
              <a:rPr lang="cs-CZ" sz="2000" dirty="0" smtClean="0"/>
              <a:t>), který </a:t>
            </a:r>
            <a:r>
              <a:rPr lang="en-IE" sz="2000" dirty="0" smtClean="0"/>
              <a:t>je </a:t>
            </a:r>
            <a:r>
              <a:rPr lang="en-IE" sz="2000" dirty="0"/>
              <a:t>zaměřen na podporu konkurenceschopnosti, boje proti sociálnímu vyloučení a vstupu na trh práce obyvatel Prahy.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ve stavebních firmách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7992888" cy="4752528"/>
          </a:xfrm>
        </p:spPr>
        <p:txBody>
          <a:bodyPr/>
          <a:lstStyle/>
          <a:p>
            <a:r>
              <a:rPr lang="cs-CZ" sz="2000" dirty="0" smtClean="0"/>
              <a:t>Průzkum </a:t>
            </a:r>
            <a:r>
              <a:rPr lang="cs-CZ" sz="2000" dirty="0"/>
              <a:t>pro zjištění způsobů a možností vzdělávání </a:t>
            </a:r>
            <a:r>
              <a:rPr lang="cs-CZ" sz="2000" dirty="0" smtClean="0"/>
              <a:t>u </a:t>
            </a:r>
            <a:r>
              <a:rPr lang="cs-CZ" sz="2000" dirty="0"/>
              <a:t>13 velkých stavebních </a:t>
            </a:r>
            <a:r>
              <a:rPr lang="cs-CZ" sz="2000" dirty="0" smtClean="0"/>
              <a:t>firem. </a:t>
            </a:r>
          </a:p>
          <a:p>
            <a:r>
              <a:rPr lang="cs-CZ" sz="2000" dirty="0" smtClean="0"/>
              <a:t>Všechny </a:t>
            </a:r>
            <a:r>
              <a:rPr lang="cs-CZ" sz="2000" dirty="0" smtClean="0"/>
              <a:t>velké </a:t>
            </a:r>
            <a:r>
              <a:rPr lang="cs-CZ" sz="2000" dirty="0"/>
              <a:t>podniky podporují školení </a:t>
            </a:r>
            <a:r>
              <a:rPr lang="cs-CZ" sz="2000" dirty="0" smtClean="0"/>
              <a:t>svých zaměstnanců.</a:t>
            </a:r>
          </a:p>
          <a:p>
            <a:r>
              <a:rPr lang="cs-CZ" sz="2000" dirty="0" smtClean="0"/>
              <a:t>Školení </a:t>
            </a:r>
            <a:r>
              <a:rPr lang="cs-CZ" sz="2000" dirty="0"/>
              <a:t>ve vlastních podnikových vzdělávacích centrech, vlastní vzdělávací </a:t>
            </a:r>
            <a:r>
              <a:rPr lang="cs-CZ" sz="2000" dirty="0" smtClean="0"/>
              <a:t>programy. 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rojekty </a:t>
            </a:r>
            <a:r>
              <a:rPr lang="cs-CZ" sz="2000" dirty="0"/>
              <a:t>čerpající dotace z národních a evropských zdrojů. </a:t>
            </a:r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Poskytovatelé vzdělávacích kurzů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539552" y="1556789"/>
          <a:ext cx="7272807" cy="4320479"/>
        </p:xfrm>
        <a:graphic>
          <a:graphicData uri="http://schemas.openxmlformats.org/drawingml/2006/table">
            <a:tbl>
              <a:tblPr/>
              <a:tblGrid>
                <a:gridCol w="3546917"/>
                <a:gridCol w="959946"/>
                <a:gridCol w="1122648"/>
                <a:gridCol w="1643296"/>
              </a:tblGrid>
              <a:tr h="4780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Název společnosti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Počet kurzů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Kurzy na míru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Lokalita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390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JUBELA, s.r.o.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Praha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AZ Promo, s. r.o.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Celá ČR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TSM, spol. s r.o.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Celá ČR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DTO CZ, s.r.o.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Ostrava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Stavební akademie Praha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Praha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UNO Praha, spol. s r.o.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Praha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STUDIO AXIS, spol. s r.o. - Centrum vzdělávání ve stavebnictví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Praha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Centrum pasivního domu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Praha, Brno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TÜV SÜD Czech s.r.o.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Praha, Brno, Ostrava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Gradua-CEGOS, s.r.o.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Praha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SEKURKON s.r.o.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Praha, Brno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Institut celoživotního vzdělávání Mendelovy univerzity v Brně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Brno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ACZ, vzdělávací centrum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Praha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196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současné nabídky kurzů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18488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současné nabídky kurzů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8DEBC6-FBDF-4835-A82F-271698705219}" type="slidenum">
              <a:rPr lang="cs-CZ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cs-CZ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331640" y="4941168"/>
            <a:ext cx="1910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cs-CZ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Zdroj</a:t>
            </a:r>
            <a:r>
              <a:rPr lang="en-GB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cs-CZ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vlastní průzkum</a:t>
            </a:r>
            <a:r>
              <a:rPr lang="en-GB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Graf 14"/>
          <p:cNvGraphicFramePr/>
          <p:nvPr/>
        </p:nvGraphicFramePr>
        <p:xfrm>
          <a:off x="395536" y="1916832"/>
          <a:ext cx="36004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 15"/>
          <p:cNvGraphicFramePr/>
          <p:nvPr/>
        </p:nvGraphicFramePr>
        <p:xfrm>
          <a:off x="4644008" y="1844824"/>
          <a:ext cx="396044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683568" y="5589240"/>
            <a:ext cx="8424936" cy="936104"/>
          </a:xfrm>
        </p:spPr>
        <p:txBody>
          <a:bodyPr numCol="2"/>
          <a:lstStyle/>
          <a:p>
            <a:pPr>
              <a:lnSpc>
                <a:spcPct val="100000"/>
              </a:lnSpc>
            </a:pPr>
            <a:r>
              <a:rPr lang="cs-CZ" sz="2000" b="1" dirty="0" smtClean="0"/>
              <a:t>Nízké povědomí co nabídnout</a:t>
            </a:r>
            <a:endParaRPr lang="cs-CZ" sz="2000" b="1" dirty="0" smtClean="0"/>
          </a:p>
          <a:p>
            <a:pPr lvl="0">
              <a:lnSpc>
                <a:spcPct val="100000"/>
              </a:lnSpc>
            </a:pPr>
            <a:endParaRPr lang="cs-CZ" sz="2000" b="1" dirty="0" smtClean="0"/>
          </a:p>
          <a:p>
            <a:pPr lvl="0">
              <a:lnSpc>
                <a:spcPct val="100000"/>
              </a:lnSpc>
            </a:pPr>
            <a:endParaRPr lang="cs-CZ" sz="2000" b="1" dirty="0" smtClean="0"/>
          </a:p>
          <a:p>
            <a:pPr lvl="0">
              <a:lnSpc>
                <a:spcPct val="100000"/>
              </a:lnSpc>
            </a:pPr>
            <a:r>
              <a:rPr lang="cs-CZ" sz="2000" b="1" dirty="0" smtClean="0"/>
              <a:t>Půlka kurzů jsou v Praze</a:t>
            </a:r>
            <a:endParaRPr lang="cs-CZ" sz="2000" b="1" dirty="0" smtClean="0"/>
          </a:p>
          <a:p>
            <a:pPr lvl="0">
              <a:lnSpc>
                <a:spcPct val="100000"/>
              </a:lnSpc>
            </a:pPr>
            <a:r>
              <a:rPr lang="cs-CZ" sz="2000" b="1" dirty="0" smtClean="0"/>
              <a:t>Neexistují regionální centra</a:t>
            </a:r>
          </a:p>
          <a:p>
            <a:pPr lvl="0">
              <a:lnSpc>
                <a:spcPct val="100000"/>
              </a:lnSpc>
            </a:pPr>
            <a:endParaRPr lang="cs-CZ" dirty="0" smtClean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6413956"/>
            <a:ext cx="8748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project has received funding from the European Union’s Horizon 2020 research and innovation programme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 grant agreement No 649810.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796136" y="5157192"/>
            <a:ext cx="1910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cs-CZ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Zdroj</a:t>
            </a:r>
            <a:r>
              <a:rPr lang="en-GB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cs-CZ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vlastní průzkum</a:t>
            </a:r>
            <a:r>
              <a:rPr lang="en-GB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1450</Words>
  <Application>Microsoft Office PowerPoint</Application>
  <PresentationFormat>Předvádění na obrazovce (4:3)</PresentationFormat>
  <Paragraphs>237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sady Office</vt:lpstr>
      <vt:lpstr>1_Standarddesign</vt:lpstr>
      <vt:lpstr>Výsledky marketingového průzkumu  k projektu Train-to-nZEB</vt:lpstr>
      <vt:lpstr>CÍLE průzkumu</vt:lpstr>
      <vt:lpstr>metody průzkumu</vt:lpstr>
      <vt:lpstr>Programy podpory vzdělávání</vt:lpstr>
      <vt:lpstr>Programy podpory vzdělávání</vt:lpstr>
      <vt:lpstr>Vzdělávání ve stavebních firmách</vt:lpstr>
      <vt:lpstr>Poskytovatelé vzdělávacích kurzů</vt:lpstr>
      <vt:lpstr>Analýza současné nabídky kurzů</vt:lpstr>
      <vt:lpstr>Analýza současné nabídky kurzů</vt:lpstr>
      <vt:lpstr>Počet kurzů podle zaměření ve stavebnictví</vt:lpstr>
      <vt:lpstr>Průměrné charakteristiky kurzů</vt:lpstr>
      <vt:lpstr>dotazník</vt:lpstr>
      <vt:lpstr>SWOT analýza</vt:lpstr>
      <vt:lpstr>Analýza 5P</vt:lpstr>
      <vt:lpstr>závěr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Výsledky marketingového průzkumu k projektu Train-to-nZEB</dc:title>
  <dc:creator>Nataliya Anisimova</dc:creator>
  <cp:lastModifiedBy>anisimova</cp:lastModifiedBy>
  <cp:revision>74</cp:revision>
  <dcterms:created xsi:type="dcterms:W3CDTF">2016-05-12T11:00:35Z</dcterms:created>
  <dcterms:modified xsi:type="dcterms:W3CDTF">2016-05-16T14:45:06Z</dcterms:modified>
</cp:coreProperties>
</file>